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89" r:id="rId3"/>
    <p:sldId id="303" r:id="rId4"/>
    <p:sldId id="304" r:id="rId5"/>
    <p:sldId id="307" r:id="rId6"/>
    <p:sldId id="306" r:id="rId7"/>
    <p:sldId id="258" r:id="rId8"/>
    <p:sldId id="309" r:id="rId9"/>
    <p:sldId id="308" r:id="rId10"/>
    <p:sldId id="314" r:id="rId11"/>
    <p:sldId id="312" r:id="rId12"/>
    <p:sldId id="313" r:id="rId13"/>
    <p:sldId id="315" r:id="rId14"/>
    <p:sldId id="316" r:id="rId15"/>
    <p:sldId id="318" r:id="rId16"/>
    <p:sldId id="320" r:id="rId17"/>
    <p:sldId id="317"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1830" autoAdjust="0"/>
  </p:normalViewPr>
  <p:slideViewPr>
    <p:cSldViewPr snapToGrid="0">
      <p:cViewPr varScale="1">
        <p:scale>
          <a:sx n="66" d="100"/>
          <a:sy n="66" d="100"/>
        </p:scale>
        <p:origin x="102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F3F7F-E82E-44C7-9A6F-C3AF00962D00}" type="datetimeFigureOut">
              <a:rPr lang="de-DE" smtClean="0"/>
              <a:t>04.06.2026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4E749-825A-4D09-B51A-9821FF58A304}" type="slidenum">
              <a:rPr lang="de-DE" smtClean="0"/>
              <a:t>‹Nr.›</a:t>
            </a:fld>
            <a:endParaRPr lang="de-DE"/>
          </a:p>
        </p:txBody>
      </p:sp>
    </p:spTree>
    <p:extLst>
      <p:ext uri="{BB962C8B-B14F-4D97-AF65-F5344CB8AC3E}">
        <p14:creationId xmlns:p14="http://schemas.microsoft.com/office/powerpoint/2010/main" val="221377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de-DE" noProof="0" dirty="0"/>
          </a:p>
        </p:txBody>
      </p:sp>
      <p:sp>
        <p:nvSpPr>
          <p:cNvPr id="4" name="Rectangle 4"/>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8FC2B-D455-4AC4-9C5E-9317124768F4}"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7"/>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6A291-5027-6689-A577-324B0B773D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E79004-AC6E-BAEC-33A0-FA0A5B46962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248C25D-262C-E644-A5A0-2AB7B25BA604}"/>
              </a:ext>
            </a:extLst>
          </p:cNvPr>
          <p:cNvSpPr>
            <a:spLocks noGrp="1"/>
          </p:cNvSpPr>
          <p:nvPr>
            <p:ph type="body" idx="1"/>
          </p:nvPr>
        </p:nvSpPr>
        <p:spPr/>
        <p:txBody>
          <a:bodyPr/>
          <a:lstStyle/>
          <a:p>
            <a:r>
              <a:rPr lang="de-DE" dirty="0"/>
              <a:t>Damit fördert der neue Ermächtigungstatbestand den gezielten Aufbau zusätzlicher psychotherapeutischer Behandlungskapazitäten, die ausschließlich denjenigen Patientengruppen zugutekommen, die es bislang oft besonders schwer haben, einen niedrigschwelligen Zugang zur Versorgung zu erhalten. Die verpflichtenden Kooperationsvereinbarungen setzen zugleich wichtige Impulse für eine stärkere Vernetzung mit geeigneten Einrichtungen und Diensten auch jenseits des SGB V und eine abgestimmte, multiprofessionale Versorgung dieser benachteiligten Patientengruppen.</a:t>
            </a:r>
          </a:p>
          <a:p>
            <a:endParaRPr lang="de-DE" dirty="0"/>
          </a:p>
          <a:p>
            <a:r>
              <a:rPr lang="de-DE" dirty="0"/>
              <a:t>Die inhaltlichen Anforderungen an die Kooperationsvereinbarung werden in der Verordnung nicht näher spezifiziert. In der Begründung zur Änderung der Ärzte-ZV wird jedoch erläutert, dass in der Kooperationsvereinbarung zum Beispiel geregelt werden kann, dass die Patient*innen über bestehende Angebote informiert werden und neben den regulären Zugangsmöglichkeiten über eine direkte Kontaktaufnahme zur Leistungserbringer*in auch eine niedrigschwellige Vermittlung seitens der Kooperationseinrichtungen an die ermächtigten Psychotherapeut*innen erfolgt. Gegenstand der Kooperationsvereinbarung kann es auch sein, dass die psychotherapeutischen Behandlungen aufsuchend in den Räumlichkeiten der kooperierenden Einrichtung stattfinden können. Außerdem kann die Einbindung der ermächtigten Psychotherapeut*in </a:t>
            </a:r>
            <a:r>
              <a:rPr lang="de-DE" dirty="0" err="1"/>
              <a:t>in</a:t>
            </a:r>
            <a:r>
              <a:rPr lang="de-DE" dirty="0"/>
              <a:t> eine multiprofessionelle Netzwerkstruktur, wie zum Beispiel einen gemeindepsychiatrischen Verbund, vereinbart werden.</a:t>
            </a:r>
          </a:p>
          <a:p>
            <a:endParaRPr lang="de-DE" dirty="0"/>
          </a:p>
          <a:p>
            <a:r>
              <a:rPr lang="de-DE" dirty="0"/>
              <a:t>Verbesserung der Versorgung von psychisch erkrankten Kindern und Jugendlichen</a:t>
            </a:r>
          </a:p>
          <a:p>
            <a:endParaRPr lang="de-DE" dirty="0"/>
          </a:p>
          <a:p>
            <a:r>
              <a:rPr lang="de-DE" dirty="0"/>
              <a:t>Der Ermächtigungstatbestand </a:t>
            </a:r>
            <a:r>
              <a:rPr lang="de-DE" b="1" dirty="0"/>
              <a:t>umfasst ausdrücklich auch die psychotherapeutische Versorgung von Kindern und Jugendlichen</a:t>
            </a:r>
            <a:r>
              <a:rPr lang="de-DE" dirty="0"/>
              <a:t>. Für die Patientengruppe, die aufgrund eines erheblich eingeschränkten Funktionsniveaus sozial benachteiligt ist, sollte sich dabei die Schwere der Beeinträchtigung des Funktionsniveaus ebenfalls an den Kriterien der KJ-</a:t>
            </a:r>
            <a:r>
              <a:rPr lang="de-DE" dirty="0" err="1"/>
              <a:t>KSVPsych</a:t>
            </a:r>
            <a:r>
              <a:rPr lang="de-DE" dirty="0"/>
              <a:t>-Richtlinie orientieren. Demnach ist mindestens eine ernsthafte soziale Beeinträchtigung des psychosozialen Funktionsniveaus gemäß den Stufen vier bis acht auf der sechsten Achse des Multiaxialen Klassifikationsschema für psychische Störungen des Kindes- und Jugendalters nach ICD-10 (MAS) Voraussetzung für die Teilnahme an der Versorgung.</a:t>
            </a:r>
          </a:p>
          <a:p>
            <a:endParaRPr lang="de-DE" dirty="0"/>
          </a:p>
          <a:p>
            <a:r>
              <a:rPr lang="de-DE" dirty="0"/>
              <a:t>Als Kooperationseinrichtungen kommen im Bereich der Versorgung von Kindern und Jugendlichen neben den in der Verordnung explizit genannten Sozialpädiatrischen Zentren insbesondere auch Einrichtungen der Jugendhilfe in Betracht, die in der Begründung ausdrücklich als ein Beispiel für vergleichbare Einrichtungen aufgeführt werden. Gerade für psychisch erkrankte Kinder und Jugendliche in der stationären Jugendhilfe spielen aufsuchende psychotherapeutische Behandlungsangebote eine zentrale Rolle, damit ein niedrigschwelliger Zugang zu und eine kontinuierliche Nutzung der erforderlichen Behandlungsmaßnahmen gelingen kann.</a:t>
            </a:r>
          </a:p>
        </p:txBody>
      </p:sp>
      <p:sp>
        <p:nvSpPr>
          <p:cNvPr id="4" name="Foliennummernplatzhalter 3">
            <a:extLst>
              <a:ext uri="{FF2B5EF4-FFF2-40B4-BE49-F238E27FC236}">
                <a16:creationId xmlns:a16="http://schemas.microsoft.com/office/drawing/2014/main" id="{9C951E56-C031-4422-5457-CB9DD8FAC39D}"/>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054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7BF6C-E4DF-E186-DFF8-5EB0659C96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669FAEA-2816-D3A6-B623-7B71DDEE087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E68BDC6-C942-8BF6-1BF2-A0D33B0CB26E}"/>
              </a:ext>
            </a:extLst>
          </p:cNvPr>
          <p:cNvSpPr>
            <a:spLocks noGrp="1"/>
          </p:cNvSpPr>
          <p:nvPr>
            <p:ph type="body" idx="1"/>
          </p:nvPr>
        </p:nvSpPr>
        <p:spPr/>
        <p:txBody>
          <a:bodyPr/>
          <a:lstStyle/>
          <a:p>
            <a:r>
              <a:rPr lang="de-DE" dirty="0"/>
              <a:t>§ 31 Abs. 7 Ärzte-ZV</a:t>
            </a:r>
          </a:p>
          <a:p>
            <a:r>
              <a:rPr lang="de-DE" dirty="0"/>
              <a:t>Die Ermächtigung ist zeitlich, räumlich und ihrem Umfang nach zu bestimmen</a:t>
            </a:r>
          </a:p>
          <a:p>
            <a:endParaRPr lang="de-DE" dirty="0"/>
          </a:p>
          <a:p>
            <a:r>
              <a:rPr lang="de-DE" dirty="0"/>
              <a:t>Befristung: Ermächtigungen werden meist befristet erteilt auf 2 – 4 Jahre</a:t>
            </a:r>
          </a:p>
          <a:p>
            <a:endParaRPr lang="de-DE" dirty="0"/>
          </a:p>
          <a:p>
            <a:r>
              <a:rPr lang="de-DE" dirty="0"/>
              <a:t>Mögliche Partner:</a:t>
            </a:r>
          </a:p>
          <a:p>
            <a:r>
              <a:rPr lang="de-DE" dirty="0"/>
              <a:t>SPZ Sozialpädiatrisches Zentrum</a:t>
            </a:r>
          </a:p>
          <a:p>
            <a:r>
              <a:rPr lang="de-DE" dirty="0"/>
              <a:t>MZEB Med. Zentrum für Erwachsene mit Behinderung</a:t>
            </a:r>
          </a:p>
          <a:p>
            <a:r>
              <a:rPr lang="de-DE" dirty="0"/>
              <a:t>Sucht- oder Krisenhilfe</a:t>
            </a:r>
          </a:p>
          <a:p>
            <a:r>
              <a:rPr lang="de-DE" dirty="0"/>
              <a:t>Eingliederungshilfe Wohnungslosenhilfe</a:t>
            </a:r>
          </a:p>
          <a:p>
            <a:r>
              <a:rPr lang="de-DE" dirty="0"/>
              <a:t>Kinder- und Jugendhilfe psychosoziale Kontakt- und Beratungsstellen</a:t>
            </a:r>
          </a:p>
          <a:p>
            <a:endParaRPr lang="de-DE" dirty="0"/>
          </a:p>
          <a:p>
            <a:r>
              <a:rPr lang="de-DE" dirty="0"/>
              <a:t>„sind zu ermächtigen“ = Psychotherapeut*innen haben damit, soweit sie Voraussetzungen erfüllen, einen Anspruch auf Ermächtigung zur ambulanten psychotherapeutischen und psychiatrischen Versorgung bei drei besonders vulnerablen Patientengruppen. Die Zulassungsausschüsse haben insoweit bei ihrer Entscheidung keinen Ermessensspielraum.</a:t>
            </a:r>
          </a:p>
        </p:txBody>
      </p:sp>
      <p:sp>
        <p:nvSpPr>
          <p:cNvPr id="4" name="Foliennummernplatzhalter 3">
            <a:extLst>
              <a:ext uri="{FF2B5EF4-FFF2-40B4-BE49-F238E27FC236}">
                <a16:creationId xmlns:a16="http://schemas.microsoft.com/office/drawing/2014/main" id="{CA677502-D655-DF8C-3081-B1B37D50F3BF}"/>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539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98A91-EAC1-E800-A682-D52063C047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8C75992-AA36-934E-5F8A-71BE86BDC19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D0ECA80-5CC1-E845-0721-C632F34A1D8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9EE8916-61AB-3C4A-16C6-436B321502A4}"/>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19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6976D-329E-7D33-1755-0DD7213B909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272AF37-4284-56DB-8CCC-EE2E745B3DB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D44532-A37F-3BFB-37A3-D746C256C44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58AF8D0-86EF-83DE-C726-E083937FDF0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105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84E749-825A-4D09-B51A-9821FF58A304}" type="slidenum">
              <a:rPr lang="de-DE" smtClean="0"/>
              <a:t>15</a:t>
            </a:fld>
            <a:endParaRPr lang="de-DE"/>
          </a:p>
        </p:txBody>
      </p:sp>
    </p:spTree>
    <p:extLst>
      <p:ext uri="{BB962C8B-B14F-4D97-AF65-F5344CB8AC3E}">
        <p14:creationId xmlns:p14="http://schemas.microsoft.com/office/powerpoint/2010/main" val="39304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FC074-F098-2920-7B44-8B75999BC3F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7A0BCC2-BFAC-9C60-F50F-467D987F9D2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CB994C5-BFBB-F754-C63B-022D6F1FD25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E7E0AA9-5EBA-E26E-F231-857F70C07305}"/>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93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Der Psychotherapeutenkammer Berlin gehören als </a:t>
            </a:r>
            <a:r>
              <a:rPr lang="de-DE" sz="1200" b="0" i="0" kern="1200" dirty="0" err="1">
                <a:solidFill>
                  <a:schemeClr val="tx1"/>
                </a:solidFill>
                <a:effectLst/>
                <a:latin typeface="+mn-lt"/>
                <a:ea typeface="+mn-ea"/>
                <a:cs typeface="+mn-cs"/>
              </a:rPr>
              <a:t>Heilberufekammer</a:t>
            </a:r>
            <a:r>
              <a:rPr lang="de-DE" sz="1200" b="0" i="0" kern="1200" dirty="0">
                <a:solidFill>
                  <a:schemeClr val="tx1"/>
                </a:solidFill>
                <a:effectLst/>
                <a:latin typeface="+mn-lt"/>
                <a:ea typeface="+mn-ea"/>
                <a:cs typeface="+mn-cs"/>
              </a:rPr>
              <a:t> und Körperschaft des öffentlichen Rechts zurzeit rund 6.000 approbierte Psychologische Psychotherapeut*innen (PP) und Kinder- und </a:t>
            </a:r>
            <a:r>
              <a:rPr lang="de-DE" sz="1200" b="0" i="0" kern="1200" dirty="0" err="1">
                <a:solidFill>
                  <a:schemeClr val="tx1"/>
                </a:solidFill>
                <a:effectLst/>
                <a:latin typeface="+mn-lt"/>
                <a:ea typeface="+mn-ea"/>
                <a:cs typeface="+mn-cs"/>
              </a:rPr>
              <a:t>Jugendlichenpsychotherapeut</a:t>
            </a:r>
            <a:r>
              <a:rPr lang="de-DE" sz="1200" b="0" i="0" kern="1200" dirty="0">
                <a:solidFill>
                  <a:schemeClr val="tx1"/>
                </a:solidFill>
                <a:effectLst/>
                <a:latin typeface="+mn-lt"/>
                <a:ea typeface="+mn-ea"/>
                <a:cs typeface="+mn-cs"/>
              </a:rPr>
              <a:t>*innen (KJP) an.</a:t>
            </a:r>
          </a:p>
          <a:p>
            <a:r>
              <a:rPr lang="de-DE" sz="1200" b="0" i="0" kern="1200" dirty="0">
                <a:solidFill>
                  <a:schemeClr val="tx1"/>
                </a:solidFill>
                <a:effectLst/>
                <a:latin typeface="+mn-lt"/>
                <a:ea typeface="+mn-ea"/>
                <a:cs typeface="+mn-cs"/>
              </a:rPr>
              <a:t>Die Psychotherapeutenkammer Berlin ist eine demokratische, auf Selbstverwaltung beruhende Interessenvertretung aller approbierter Psychotherapeut*innen. Ihre Aufgabe ist u. a. die Sicherung und Weiterentwicklung der Qualität des Berufsstandes und der Fort- und Weiterbildung.</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Die Psychotherapeutenkammer Berlin ist eine demokratische, auf Selbstverwaltung beruhende Interessenvertretung aller approbierter Psychotherapeut*innen</a:t>
            </a:r>
            <a:endParaRPr lang="de-DE"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92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2D61E-BBE0-8130-66A7-8583825CBFA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413311-0FD0-AFC3-9748-5A6DC8E9FD3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002D7E8-318F-28C1-9BD2-05877AB834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Die Kammer hat die Aufgabe, Streitigkeiten zu schlichten, die sich aus dem Berufsverhältnis zwischen Kammermitgliedern und ggf. Dritten ergeben. Mehr dazu finden Sie in der Rubrik Rechtliches.</a:t>
            </a:r>
          </a:p>
          <a:p>
            <a:endParaRPr lang="de-DE" dirty="0"/>
          </a:p>
        </p:txBody>
      </p:sp>
      <p:sp>
        <p:nvSpPr>
          <p:cNvPr id="4" name="Foliennummernplatzhalter 3">
            <a:extLst>
              <a:ext uri="{FF2B5EF4-FFF2-40B4-BE49-F238E27FC236}">
                <a16:creationId xmlns:a16="http://schemas.microsoft.com/office/drawing/2014/main" id="{90531AED-4C42-241B-0F3A-0E2406E6EF98}"/>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53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04821-5089-B71B-0AF2-611357728AD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B90E2B-A5C8-9D29-3A74-E10F64121C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0422FBB-B068-1CD5-FABE-F4C14B6E2412}"/>
              </a:ext>
            </a:extLst>
          </p:cNvPr>
          <p:cNvSpPr>
            <a:spLocks noGrp="1"/>
          </p:cNvSpPr>
          <p:nvPr>
            <p:ph type="body" idx="1"/>
          </p:nvPr>
        </p:nvSpPr>
        <p:spPr/>
        <p:txBody>
          <a:bodyPr/>
          <a:lstStyle/>
          <a:p>
            <a:r>
              <a:rPr lang="de-DE" dirty="0"/>
              <a:t>Für Deutschland wird von einer Prävalenz schwerer psychischer Erkrankungen zwischen 1 bis 2 Prozent ausgegangen; das entspricht in etwa 500.000 bis 1 Million Menschen zwischen 18 und 65 Jahren in Deutschland (Gühne et al. 2015).</a:t>
            </a:r>
          </a:p>
          <a:p>
            <a:endParaRPr lang="de-DE" dirty="0"/>
          </a:p>
          <a:p>
            <a:r>
              <a:rPr lang="de-DE" dirty="0"/>
              <a:t>Ca. 40 % der Pat in psychiatrischen </a:t>
            </a:r>
            <a:r>
              <a:rPr lang="de-DE" dirty="0" err="1"/>
              <a:t>einrichtungen</a:t>
            </a:r>
            <a:r>
              <a:rPr lang="de-DE" dirty="0"/>
              <a:t>, verursachen </a:t>
            </a:r>
            <a:r>
              <a:rPr lang="de-DE" dirty="0" err="1"/>
              <a:t>ca</a:t>
            </a:r>
            <a:r>
              <a:rPr lang="de-DE" dirty="0"/>
              <a:t> 5 mal </a:t>
            </a:r>
            <a:r>
              <a:rPr lang="de-DE" dirty="0" err="1"/>
              <a:t>höhrere</a:t>
            </a:r>
            <a:r>
              <a:rPr lang="de-DE" dirty="0"/>
              <a:t> Kosten (Lora et al. 2007; Italy)</a:t>
            </a:r>
          </a:p>
          <a:p>
            <a:endParaRPr lang="de-DE" dirty="0"/>
          </a:p>
          <a:p>
            <a:r>
              <a:rPr lang="de-DE" sz="1200" b="0" i="0" u="none" strike="noStrike" kern="1200" baseline="0" dirty="0">
                <a:solidFill>
                  <a:schemeClr val="tx1"/>
                </a:solidFill>
                <a:latin typeface="+mn-lt"/>
                <a:ea typeface="+mn-ea"/>
                <a:cs typeface="+mn-cs"/>
              </a:rPr>
              <a:t>Mit der 3. Auflage der Leitlinie werden die psychosozialen Interventionen in einem Recovery-orientierten Versorgungsmodell verortet (Abbildung 1). Im Zentrum steht der Recovery-</a:t>
            </a:r>
            <a:r>
              <a:rPr lang="de-DE" sz="1200" b="0" i="0" u="none" strike="noStrike" kern="1200" baseline="0" dirty="0" err="1">
                <a:solidFill>
                  <a:schemeClr val="tx1"/>
                </a:solidFill>
                <a:latin typeface="+mn-lt"/>
                <a:ea typeface="+mn-ea"/>
                <a:cs typeface="+mn-cs"/>
              </a:rPr>
              <a:t>Prozes</a:t>
            </a:r>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Die so verstandenen </a:t>
            </a:r>
            <a:r>
              <a:rPr lang="de-DE" sz="1200" b="1" i="0" u="none" strike="noStrike" kern="1200" baseline="0" dirty="0">
                <a:solidFill>
                  <a:schemeClr val="tx1"/>
                </a:solidFill>
                <a:latin typeface="+mn-lt"/>
                <a:ea typeface="+mn-ea"/>
                <a:cs typeface="+mn-cs"/>
              </a:rPr>
              <a:t>psychosozialen Therapien </a:t>
            </a:r>
            <a:r>
              <a:rPr lang="de-DE" sz="1200" b="0" i="0" u="none" strike="noStrike" kern="1200" baseline="0" dirty="0">
                <a:solidFill>
                  <a:schemeClr val="tx1"/>
                </a:solidFill>
                <a:latin typeface="+mn-lt"/>
                <a:ea typeface="+mn-ea"/>
                <a:cs typeface="+mn-cs"/>
              </a:rPr>
              <a:t>zielen hauptsächlich darauf ab, die individuellen Möglichkeiten der Betroffenen, in ihrer sozialen Umgebung zu leben und am gesellschaftlichen Leben teilzuhaben, zu verbessern und als Sekundärgewinn Familien/Systeme zu entlasten, und damit körperlichen als auch psychischen Gesundheitsproblemen dieser vulnerablen Personengruppe vorzubeugen</a:t>
            </a:r>
            <a:r>
              <a:rPr lang="de-DE" sz="1200" b="0" i="0" u="none" strike="noStrike" kern="1200" baseline="0" dirty="0">
                <a:solidFill>
                  <a:schemeClr val="tx1"/>
                </a:solidFill>
                <a:highlight>
                  <a:srgbClr val="FFFF00"/>
                </a:highlight>
                <a:latin typeface="+mn-lt"/>
                <a:ea typeface="+mn-ea"/>
                <a:cs typeface="+mn-cs"/>
              </a:rPr>
              <a:t>. </a:t>
            </a:r>
          </a:p>
          <a:p>
            <a:r>
              <a:rPr lang="de-DE" sz="1200" b="0" i="0" u="none" strike="noStrike" kern="1200" baseline="0" dirty="0">
                <a:solidFill>
                  <a:schemeClr val="tx1"/>
                </a:solidFill>
                <a:latin typeface="+mn-lt"/>
                <a:ea typeface="+mn-ea"/>
                <a:cs typeface="+mn-cs"/>
              </a:rPr>
              <a:t>s als persönlicher Wachstums- und Entwicklungsprozess hin zu einem selbstbestimmten und sinnhaften Leben. </a:t>
            </a:r>
            <a:endParaRPr lang="de-DE" dirty="0"/>
          </a:p>
        </p:txBody>
      </p:sp>
      <p:sp>
        <p:nvSpPr>
          <p:cNvPr id="4" name="Foliennummernplatzhalter 3">
            <a:extLst>
              <a:ext uri="{FF2B5EF4-FFF2-40B4-BE49-F238E27FC236}">
                <a16:creationId xmlns:a16="http://schemas.microsoft.com/office/drawing/2014/main" id="{0447D253-523B-D61D-CBD7-7EA40A5F8A3C}"/>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86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5EEB0-4668-CDE6-C66A-A33711832EA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FF79C9-A853-0365-AC1A-A1442C523A6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A677ADD-31F2-C3E0-4E6F-254138F69F96}"/>
              </a:ext>
            </a:extLst>
          </p:cNvPr>
          <p:cNvSpPr>
            <a:spLocks noGrp="1"/>
          </p:cNvSpPr>
          <p:nvPr>
            <p:ph type="body" idx="1"/>
          </p:nvPr>
        </p:nvSpPr>
        <p:spPr/>
        <p:txBody>
          <a:bodyPr/>
          <a:lstStyle/>
          <a:p>
            <a:r>
              <a:rPr lang="de-DE" dirty="0"/>
              <a:t>Krankheit bedingt mentale Funktionsstörungen (Psychopathologie), </a:t>
            </a:r>
            <a:r>
              <a:rPr lang="de-DE" dirty="0" err="1"/>
              <a:t>zB</a:t>
            </a:r>
            <a:r>
              <a:rPr lang="de-DE" dirty="0"/>
              <a:t> gestörte Aufmerksamkeit, Merkfähigkeit, Affektregulation, Sinnestäuschungen (die Symptome)</a:t>
            </a:r>
          </a:p>
          <a:p>
            <a:endParaRPr lang="de-DE" dirty="0"/>
          </a:p>
          <a:p>
            <a:r>
              <a:rPr lang="de-DE" dirty="0"/>
              <a:t>Diese wirken sich auf die Fähigkeiten einer Person aus (Aktivitäten), ein Symptom kann verschiedene Fähigkeiten betreffen (und mehrere Symptome können auch nur eine Fähigkeit beeinträchtigen) – Fähigkeitsbeeinträchtigung nach ICF</a:t>
            </a:r>
          </a:p>
          <a:p>
            <a:endParaRPr lang="de-DE" dirty="0"/>
          </a:p>
          <a:p>
            <a:r>
              <a:rPr lang="de-DE" dirty="0"/>
              <a:t>Teilhabe = Erfüllung von Rollenerwartungen und </a:t>
            </a:r>
            <a:r>
              <a:rPr lang="de-DE" dirty="0" err="1"/>
              <a:t>Einbezogensein</a:t>
            </a:r>
            <a:r>
              <a:rPr lang="de-DE" dirty="0"/>
              <a:t> in eine Lebenssituation</a:t>
            </a:r>
          </a:p>
          <a:p>
            <a:r>
              <a:rPr lang="de-DE" dirty="0"/>
              <a:t>Diese kann durch Fähigkeitsbeeinträchtigungen eingeschränkt sein, </a:t>
            </a:r>
            <a:r>
              <a:rPr lang="de-DE" dirty="0" err="1"/>
              <a:t>zB</a:t>
            </a:r>
            <a:r>
              <a:rPr lang="de-DE" dirty="0"/>
              <a:t> Teilhabe am Berufsleben…(Beruf, Schule, Sozialleben)</a:t>
            </a:r>
          </a:p>
          <a:p>
            <a:endParaRPr lang="de-DE" dirty="0"/>
          </a:p>
          <a:p>
            <a:endParaRPr lang="de-DE" dirty="0"/>
          </a:p>
          <a:p>
            <a:r>
              <a:rPr lang="de-DE" dirty="0"/>
              <a:t>0: keine Beeinträchtigung: Der Proband entspricht den Normerwartungen bzgl. seiner Referenzgruppe.</a:t>
            </a:r>
          </a:p>
          <a:p>
            <a:endParaRPr lang="de-DE" dirty="0"/>
          </a:p>
          <a:p>
            <a:r>
              <a:rPr lang="de-DE" dirty="0"/>
              <a:t>1: leichte Beeinträchtigung: Es bestehen einige leichtere Schwierigkeiten oder Probleme, die beschriebenen Fähigkeiten/Aktivitäten auszuüben. Es resultieren daraus keine wesentlichen negativen Konsequenzen.</a:t>
            </a:r>
          </a:p>
          <a:p>
            <a:endParaRPr lang="de-DE" dirty="0"/>
          </a:p>
          <a:p>
            <a:r>
              <a:rPr lang="de-DE" dirty="0"/>
              <a:t>2: mittelgradige Beeinträchtigung: Im Vergleich zur Referenzgruppe bestehen deutliche Probleme die beschriebenen Fähigkeiten/Aktivitäten auszuüben. Dies hat negative Auswirkungen bzw. negative Konsequenzen für den Probanden oder andere.</a:t>
            </a:r>
          </a:p>
          <a:p>
            <a:endParaRPr lang="de-DE" dirty="0"/>
          </a:p>
          <a:p>
            <a:r>
              <a:rPr lang="de-DE" dirty="0"/>
              <a:t>3: schwere Beeinträchtigung: Der Proband ist wesentlich eingeschränkt in der Ausübung der beschriebenen Fähigkeiten/Aktivitäten. </a:t>
            </a:r>
            <a:r>
              <a:rPr lang="de-DE" b="1" dirty="0"/>
              <a:t>Er kann Rollenerwartungen in wesentlichen Teilen nicht mehr gerecht werden. Er benötigt teilweise Unterstützung von Dritten.</a:t>
            </a:r>
          </a:p>
          <a:p>
            <a:endParaRPr lang="de-DE" dirty="0"/>
          </a:p>
          <a:p>
            <a:r>
              <a:rPr lang="de-DE" dirty="0"/>
              <a:t>4: vollständige Beeinträchtigung: Der Proband ist </a:t>
            </a:r>
            <a:r>
              <a:rPr lang="de-DE" b="1" dirty="0"/>
              <a:t>nicht in der Lage die beschriebenen Fähigkeiten/Aktivitäten auszuüben. Der Proband muss entpflichtet werden und die Aktivitäten durch Dritte übernommen werden.</a:t>
            </a:r>
          </a:p>
        </p:txBody>
      </p:sp>
      <p:sp>
        <p:nvSpPr>
          <p:cNvPr id="4" name="Foliennummernplatzhalter 3">
            <a:extLst>
              <a:ext uri="{FF2B5EF4-FFF2-40B4-BE49-F238E27FC236}">
                <a16:creationId xmlns:a16="http://schemas.microsoft.com/office/drawing/2014/main" id="{F000B1C9-8DD0-791E-68D8-C2E72DAFA432}"/>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250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Mit der 3. Auflage der Leitlinie werden die psychosozialen Interventionen in einem Recovery-orientierten Versorgungsmodell verortet (Abbildung 1). Im Zentrum steht der Recovery-Pro-</a:t>
            </a:r>
            <a:r>
              <a:rPr lang="de-DE" sz="1200" b="0" i="0" u="none" strike="noStrike" kern="1200" baseline="0" dirty="0" err="1">
                <a:solidFill>
                  <a:schemeClr val="tx1"/>
                </a:solidFill>
                <a:latin typeface="+mn-lt"/>
                <a:ea typeface="+mn-ea"/>
                <a:cs typeface="+mn-cs"/>
              </a:rPr>
              <a:t>zess</a:t>
            </a:r>
            <a:r>
              <a:rPr lang="de-DE" sz="1200" b="0" i="0" u="none" strike="noStrike" kern="1200" baseline="0" dirty="0">
                <a:solidFill>
                  <a:schemeClr val="tx1"/>
                </a:solidFill>
                <a:latin typeface="+mn-lt"/>
                <a:ea typeface="+mn-ea"/>
                <a:cs typeface="+mn-cs"/>
              </a:rPr>
              <a:t> als persönlicher Wachstums- und Entwicklungsprozess hin zu einem selbstbestimmten und sinnhaften Leben. Betont wird dabei eine subjektive, personenzentrierte und </a:t>
            </a:r>
            <a:r>
              <a:rPr lang="de-DE" sz="1200" b="0" i="0" u="none" strike="noStrike" kern="1200" baseline="0" dirty="0" err="1">
                <a:solidFill>
                  <a:schemeClr val="tx1"/>
                </a:solidFill>
                <a:latin typeface="+mn-lt"/>
                <a:ea typeface="+mn-ea"/>
                <a:cs typeface="+mn-cs"/>
              </a:rPr>
              <a:t>rehabilita-tive</a:t>
            </a:r>
            <a:r>
              <a:rPr lang="de-DE" sz="1200" b="0" i="0" u="none" strike="noStrike" kern="1200" baseline="0" dirty="0">
                <a:solidFill>
                  <a:schemeClr val="tx1"/>
                </a:solidFill>
                <a:latin typeface="+mn-lt"/>
                <a:ea typeface="+mn-ea"/>
                <a:cs typeface="+mn-cs"/>
              </a:rPr>
              <a:t> Perspektive. Die umgebenden Dimensionen stehen in enger Beziehung zum Recovery-Pro-</a:t>
            </a:r>
            <a:r>
              <a:rPr lang="de-DE" sz="1200" b="0" i="0" u="none" strike="noStrike" kern="1200" baseline="0" dirty="0" err="1">
                <a:solidFill>
                  <a:schemeClr val="tx1"/>
                </a:solidFill>
                <a:latin typeface="+mn-lt"/>
                <a:ea typeface="+mn-ea"/>
                <a:cs typeface="+mn-cs"/>
              </a:rPr>
              <a:t>zess</a:t>
            </a:r>
            <a:r>
              <a:rPr lang="de-DE" sz="1200" b="0" i="0" u="none" strike="noStrike" kern="1200" baseline="0" dirty="0">
                <a:solidFill>
                  <a:schemeClr val="tx1"/>
                </a:solidFill>
                <a:latin typeface="+mn-lt"/>
                <a:ea typeface="+mn-ea"/>
                <a:cs typeface="+mn-cs"/>
              </a:rPr>
              <a:t> und umfassen soziale, kulturelle und berufliche Teilhabe sowie Gesundheit und Wohler-gehen, Gesundheitskompetenz und Selbsthilfe. Partizipative Entscheidungsfindung, multipro-</a:t>
            </a:r>
            <a:r>
              <a:rPr lang="de-DE" sz="1200" b="0" i="0" u="none" strike="noStrike" kern="1200" baseline="0" dirty="0" err="1">
                <a:solidFill>
                  <a:schemeClr val="tx1"/>
                </a:solidFill>
                <a:latin typeface="+mn-lt"/>
                <a:ea typeface="+mn-ea"/>
                <a:cs typeface="+mn-cs"/>
              </a:rPr>
              <a:t>fessionelle</a:t>
            </a:r>
            <a:r>
              <a:rPr lang="de-DE" sz="1200" b="0" i="0" u="none" strike="noStrike" kern="1200" baseline="0" dirty="0">
                <a:solidFill>
                  <a:schemeClr val="tx1"/>
                </a:solidFill>
                <a:latin typeface="+mn-lt"/>
                <a:ea typeface="+mn-ea"/>
                <a:cs typeface="+mn-cs"/>
              </a:rPr>
              <a:t> teambasierte Behandlung und gemeindenahes Case Management unterstützen die Behandlungsergebnisse und -koordination. Psychosoziale Interventionen wirken dabei sowohl auf individueller als auch auf struktureller Ebene. So sind beispielsweise für die Förderung von Gesundheit und Wohlergehen neben individuellen gesundheitsfördernden Maßnahmen </a:t>
            </a:r>
            <a:r>
              <a:rPr lang="de-DE" sz="1200" b="0" i="0" u="none" strike="noStrike" kern="1200" baseline="0" dirty="0" err="1">
                <a:solidFill>
                  <a:schemeClr val="tx1"/>
                </a:solidFill>
                <a:latin typeface="+mn-lt"/>
                <a:ea typeface="+mn-ea"/>
                <a:cs typeface="+mn-cs"/>
              </a:rPr>
              <a:t>inte-grierte</a:t>
            </a:r>
            <a:r>
              <a:rPr lang="de-DE" sz="1200" b="0" i="0" u="none" strike="noStrike" kern="1200" baseline="0" dirty="0">
                <a:solidFill>
                  <a:schemeClr val="tx1"/>
                </a:solidFill>
                <a:latin typeface="+mn-lt"/>
                <a:ea typeface="+mn-ea"/>
                <a:cs typeface="+mn-cs"/>
              </a:rPr>
              <a:t>, koordinierte und umfassende Versorgungsstrukturen einschließlich einer somatischen Behandlung erforderlich. </a:t>
            </a:r>
            <a:endParaRPr lang="de-DE" dirty="0"/>
          </a:p>
          <a:p>
            <a:endParaRPr lang="de-DE" dirty="0"/>
          </a:p>
        </p:txBody>
      </p:sp>
      <p:sp>
        <p:nvSpPr>
          <p:cNvPr id="4" name="Foliennummernplatzhalter 3"/>
          <p:cNvSpPr>
            <a:spLocks noGrp="1"/>
          </p:cNvSpPr>
          <p:nvPr>
            <p:ph type="sldNum" sz="quarter" idx="5"/>
          </p:nvPr>
        </p:nvSpPr>
        <p:spPr/>
        <p:txBody>
          <a:bodyPr/>
          <a:lstStyle/>
          <a:p>
            <a:fld id="{4284E749-825A-4D09-B51A-9821FF58A304}" type="slidenum">
              <a:rPr lang="de-DE" smtClean="0"/>
              <a:t>6</a:t>
            </a:fld>
            <a:endParaRPr lang="de-DE"/>
          </a:p>
        </p:txBody>
      </p:sp>
    </p:spTree>
    <p:extLst>
      <p:ext uri="{BB962C8B-B14F-4D97-AF65-F5344CB8AC3E}">
        <p14:creationId xmlns:p14="http://schemas.microsoft.com/office/powerpoint/2010/main" val="164360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709FD-D941-2CD4-3604-6E697B055F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E69480-68F0-EA78-FA3D-8A74350E50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843C4C0-F65B-A168-F5B8-A3197A397477}"/>
              </a:ext>
            </a:extLst>
          </p:cNvPr>
          <p:cNvSpPr>
            <a:spLocks noGrp="1"/>
          </p:cNvSpPr>
          <p:nvPr>
            <p:ph type="body" idx="1"/>
          </p:nvPr>
        </p:nvSpPr>
        <p:spPr/>
        <p:txBody>
          <a:bodyPr/>
          <a:lstStyle/>
          <a:p>
            <a:r>
              <a:rPr lang="de-DE" dirty="0"/>
              <a:t>Vertragspsychotherapeutische Praxen, die bestenfalls Behandlung durch weitere Berufsgruppen initiieren (Befugnisse Verordnung von Ergotherapie, Soziotherapie), Problem: Kooperationen in der Regelversorgung kaum vergütet</a:t>
            </a:r>
          </a:p>
          <a:p>
            <a:endParaRPr lang="de-DE" dirty="0"/>
          </a:p>
        </p:txBody>
      </p:sp>
      <p:sp>
        <p:nvSpPr>
          <p:cNvPr id="4" name="Foliennummernplatzhalter 3">
            <a:extLst>
              <a:ext uri="{FF2B5EF4-FFF2-40B4-BE49-F238E27FC236}">
                <a16:creationId xmlns:a16="http://schemas.microsoft.com/office/drawing/2014/main" id="{29A6B4F7-1F17-7F9E-62B8-DE6D3474ACB8}"/>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67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F31F-06D0-23D3-49C0-EC46E6A3BFF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4DD3332-FD03-254F-EF37-860293E4A48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52DD2F-7017-2D75-D824-3D996AAE0FCC}"/>
              </a:ext>
            </a:extLst>
          </p:cNvPr>
          <p:cNvSpPr>
            <a:spLocks noGrp="1"/>
          </p:cNvSpPr>
          <p:nvPr>
            <p:ph type="body" idx="1"/>
          </p:nvPr>
        </p:nvSpPr>
        <p:spPr/>
        <p:txBody>
          <a:bodyPr/>
          <a:lstStyle/>
          <a:p>
            <a:r>
              <a:rPr lang="de-DE" dirty="0"/>
              <a:t>Nicht überall, wo Psychotherapeut*innen (Psycholog*innen) arbeiten, ist Psychotherapie drin!</a:t>
            </a:r>
          </a:p>
          <a:p>
            <a:endParaRPr lang="de-DE" dirty="0"/>
          </a:p>
        </p:txBody>
      </p:sp>
      <p:sp>
        <p:nvSpPr>
          <p:cNvPr id="4" name="Foliennummernplatzhalter 3">
            <a:extLst>
              <a:ext uri="{FF2B5EF4-FFF2-40B4-BE49-F238E27FC236}">
                <a16:creationId xmlns:a16="http://schemas.microsoft.com/office/drawing/2014/main" id="{ADD711AE-2FE3-C32F-6FA0-7295AAD052BC}"/>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518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22DC1-1ABA-2C41-13F8-CA679CD7AE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CEE359F-792D-7361-F39E-5B2C179F732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000A915-3FBD-443E-4CA9-7B19F0F9CE44}"/>
              </a:ext>
            </a:extLst>
          </p:cNvPr>
          <p:cNvSpPr>
            <a:spLocks noGrp="1"/>
          </p:cNvSpPr>
          <p:nvPr>
            <p:ph type="body" idx="1"/>
          </p:nvPr>
        </p:nvSpPr>
        <p:spPr/>
        <p:txBody>
          <a:bodyPr/>
          <a:lstStyle/>
          <a:p>
            <a:r>
              <a:rPr lang="de-DE" dirty="0"/>
              <a:t>Allerdings haben wir von der Kammer und den Verbänden als Ihre berufspolitischen Vertreter*innen von Anfang an auch Kritik an der KSV-</a:t>
            </a:r>
            <a:r>
              <a:rPr lang="de-DE" dirty="0" err="1"/>
              <a:t>Psych</a:t>
            </a:r>
            <a:r>
              <a:rPr lang="de-DE" dirty="0"/>
              <a:t>-Richtlinie geäußert. </a:t>
            </a:r>
          </a:p>
          <a:p>
            <a:r>
              <a:rPr lang="de-DE" dirty="0"/>
              <a:t>Wesentliche Kritikpunkte waren zum Beispiel, dass </a:t>
            </a:r>
            <a:r>
              <a:rPr lang="de-DE" dirty="0" err="1"/>
              <a:t>Bezugsärzt</a:t>
            </a:r>
            <a:r>
              <a:rPr lang="de-DE" dirty="0"/>
              <a:t>*in oder Bezugspsychotherapeut*in – also die Hauptansprechperson im Netzwerk, der/die Fallmanager*in nur jemand mit einem ganzen Kassensitz sein kann. Gerade in Berlin, wo die ungefähr die Hälfte aller niedergelassenen Psychotherapeut*innen nur einen halben Versorgungsauftrag hat, halbierte diese Regelung auf einen Schlag die Anzahl der dafür in Frage kommenden Versorger. Außerdem gab es dafür keine fachliche Begründung. </a:t>
            </a:r>
          </a:p>
          <a:p>
            <a:r>
              <a:rPr lang="de-DE" dirty="0"/>
              <a:t>Ebenso gab es aus unserer Sicht keine stichhaltigen Argumente dafür, dass Psychotherapeut*innen nicht die Bezugstherapeut*innen sein durften, wenn die Patient*innen wegen somatischer Komorbiditäten auch in einer kontinuierlichen ärztlichen Behandlung bedurften. </a:t>
            </a:r>
          </a:p>
          <a:p>
            <a:r>
              <a:rPr lang="de-DE" dirty="0"/>
              <a:t>Und der andauernde berufspolitische Einsatz für eine Nachbesserung der Richtlinie war an dieser Stelle von Erfolg gekrönt! Seit August letzten Jahres ist die neue Fassung verabschiedet, in der diese und ein paar weitere Kritikpunkte geändert wurden. </a:t>
            </a:r>
          </a:p>
          <a:p>
            <a:endParaRPr lang="de-DE" dirty="0"/>
          </a:p>
        </p:txBody>
      </p:sp>
      <p:sp>
        <p:nvSpPr>
          <p:cNvPr id="4" name="Foliennummernplatzhalter 3">
            <a:extLst>
              <a:ext uri="{FF2B5EF4-FFF2-40B4-BE49-F238E27FC236}">
                <a16:creationId xmlns:a16="http://schemas.microsoft.com/office/drawing/2014/main" id="{FB44A266-8EBA-C620-AF65-8666F5D483F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9807D-D128-4837-BF84-5EA633F317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507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F8A02-FF3F-6842-08DF-AF42141F1F6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14E08F-4B60-D21B-81EE-8325D9934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979E8A8-6856-6330-8872-393F1037E32E}"/>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5" name="Fußzeilenplatzhalter 4">
            <a:extLst>
              <a:ext uri="{FF2B5EF4-FFF2-40B4-BE49-F238E27FC236}">
                <a16:creationId xmlns:a16="http://schemas.microsoft.com/office/drawing/2014/main" id="{F49F33CD-9CD3-3A17-0DF9-7E28A4C7076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00954F0-690B-F28A-49E9-4EF63F66AD60}"/>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372686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F73B6-6BE9-CE25-B3C8-4A0E100128D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D7D1DBF-C8C1-DD19-4126-F460AF598F9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660F932-66F6-8E5B-B6B9-9BAC9C5FCAF7}"/>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5" name="Fußzeilenplatzhalter 4">
            <a:extLst>
              <a:ext uri="{FF2B5EF4-FFF2-40B4-BE49-F238E27FC236}">
                <a16:creationId xmlns:a16="http://schemas.microsoft.com/office/drawing/2014/main" id="{584DE65A-F073-ADCA-E271-BAE60FD7171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201394-B3A7-2D26-77DD-E048C82ED862}"/>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345236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A8E071F-932D-C77E-ABA0-887F0258E16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1C5C519-9901-9B0F-C102-EBFC769B8C6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DFA7015-5084-6FC3-EE20-B7940BC95BA3}"/>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5" name="Fußzeilenplatzhalter 4">
            <a:extLst>
              <a:ext uri="{FF2B5EF4-FFF2-40B4-BE49-F238E27FC236}">
                <a16:creationId xmlns:a16="http://schemas.microsoft.com/office/drawing/2014/main" id="{D74FD28C-ED81-9179-AA36-86341B3463E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BE9D71-22FF-BD16-4A11-AEDF8C3F6CE2}"/>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282749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p:bgRef idx="1001">
        <a:schemeClr val="bg2"/>
      </p:bgRef>
    </p:bg>
    <p:spTree>
      <p:nvGrpSpPr>
        <p:cNvPr id="1" name=""/>
        <p:cNvGrpSpPr/>
        <p:nvPr/>
      </p:nvGrpSpPr>
      <p:grpSpPr>
        <a:xfrm>
          <a:off x="0" y="0"/>
          <a:ext cx="0" cy="0"/>
          <a:chOff x="0" y="0"/>
          <a:chExt cx="0" cy="0"/>
        </a:xfrm>
      </p:grpSpPr>
      <p:sp>
        <p:nvSpPr>
          <p:cNvPr id="2" name="Textfeld 1"/>
          <p:cNvSpPr txBox="1"/>
          <p:nvPr userDrawn="1"/>
        </p:nvSpPr>
        <p:spPr>
          <a:xfrm>
            <a:off x="-18215" y="2037988"/>
            <a:ext cx="12209116" cy="369332"/>
          </a:xfrm>
          <a:prstGeom prst="rect">
            <a:avLst/>
          </a:prstGeom>
          <a:solidFill>
            <a:schemeClr val="tx1">
              <a:lumMod val="85000"/>
            </a:schemeClr>
          </a:solidFill>
        </p:spPr>
        <p:txBody>
          <a:bodyPr wrap="square" rtlCol="0">
            <a:spAutoFit/>
          </a:bodyPr>
          <a:lstStyle/>
          <a:p>
            <a:endParaRPr lang="de-DE" sz="1800"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0076" y="260648"/>
            <a:ext cx="3938347" cy="155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Date Placeholder 27"/>
          <p:cNvSpPr>
            <a:spLocks noGrp="1"/>
          </p:cNvSpPr>
          <p:nvPr>
            <p:ph type="dt" sz="half" idx="10"/>
          </p:nvPr>
        </p:nvSpPr>
        <p:spPr>
          <a:xfrm>
            <a:off x="10235043" y="6327058"/>
            <a:ext cx="1955859" cy="530943"/>
          </a:xfrm>
          <a:noFill/>
        </p:spPr>
        <p:txBody>
          <a:bodyPr>
            <a:noAutofit/>
          </a:bodyPr>
          <a:lstStyle>
            <a:lvl1pPr algn="ctr">
              <a:defRPr sz="1800">
                <a:solidFill>
                  <a:schemeClr val="bg1">
                    <a:lumMod val="75000"/>
                  </a:schemeClr>
                </a:solidFill>
              </a:defRPr>
            </a:lvl1pPr>
          </a:lstStyle>
          <a:p>
            <a:fld id="{08099166-06D3-4819-86C0-D6229BC96C44}" type="datetime1">
              <a:rPr lang="de-DE" smtClean="0"/>
              <a:t>04.06.2026</a:t>
            </a:fld>
            <a:endParaRPr lang="en-US" dirty="0"/>
          </a:p>
        </p:txBody>
      </p:sp>
      <p:sp>
        <p:nvSpPr>
          <p:cNvPr id="12" name="Rectangle 10"/>
          <p:cNvSpPr/>
          <p:nvPr userDrawn="1"/>
        </p:nvSpPr>
        <p:spPr>
          <a:xfrm>
            <a:off x="-1100" y="1815143"/>
            <a:ext cx="12192000" cy="16603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dirty="0"/>
          </a:p>
        </p:txBody>
      </p:sp>
      <p:sp>
        <p:nvSpPr>
          <p:cNvPr id="13" name="Rectangle 10"/>
          <p:cNvSpPr/>
          <p:nvPr userDrawn="1"/>
        </p:nvSpPr>
        <p:spPr>
          <a:xfrm>
            <a:off x="-18215" y="2015130"/>
            <a:ext cx="12209116" cy="45719"/>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dirty="0"/>
          </a:p>
        </p:txBody>
      </p:sp>
      <p:sp>
        <p:nvSpPr>
          <p:cNvPr id="14" name="Textfeld 13"/>
          <p:cNvSpPr txBox="1"/>
          <p:nvPr userDrawn="1"/>
        </p:nvSpPr>
        <p:spPr>
          <a:xfrm rot="16200000">
            <a:off x="9255392" y="4804852"/>
            <a:ext cx="504056" cy="369332"/>
          </a:xfrm>
          <a:prstGeom prst="rect">
            <a:avLst/>
          </a:prstGeom>
          <a:solidFill>
            <a:schemeClr val="bg1">
              <a:lumMod val="20000"/>
              <a:lumOff val="80000"/>
            </a:schemeClr>
          </a:solidFill>
        </p:spPr>
        <p:txBody>
          <a:bodyPr wrap="square" rtlCol="0">
            <a:spAutoFit/>
          </a:bodyPr>
          <a:lstStyle/>
          <a:p>
            <a:endParaRPr lang="de-DE" sz="1800" dirty="0"/>
          </a:p>
        </p:txBody>
      </p:sp>
      <p:pic>
        <p:nvPicPr>
          <p:cNvPr id="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82095" y="2063504"/>
            <a:ext cx="1642765" cy="487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11517" y="2085026"/>
            <a:ext cx="1685863" cy="3156520"/>
          </a:xfrm>
          <a:prstGeom prst="rect">
            <a:avLst/>
          </a:prstGeom>
          <a:solidFill>
            <a:schemeClr val="bg1">
              <a:lumMod val="20000"/>
              <a:lumOff val="80000"/>
            </a:schemeClr>
          </a:solidFill>
          <a:ln>
            <a:noFill/>
          </a:ln>
          <a:effectLst/>
        </p:spPr>
      </p:pic>
      <p:pic>
        <p:nvPicPr>
          <p:cNvPr id="1028"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04513" y="2063504"/>
            <a:ext cx="1486388"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ctrTitle"/>
          </p:nvPr>
        </p:nvSpPr>
        <p:spPr>
          <a:xfrm>
            <a:off x="1982121" y="2628592"/>
            <a:ext cx="8225559" cy="1880538"/>
          </a:xfrm>
        </p:spPr>
        <p:txBody>
          <a:bodyPr anchor="b">
            <a:normAutofit/>
          </a:bodyPr>
          <a:lstStyle>
            <a:lvl1pPr algn="ctr">
              <a:defRPr sz="3600" b="1" cap="all" baseline="0">
                <a:solidFill>
                  <a:schemeClr val="bg1">
                    <a:lumMod val="50000"/>
                  </a:schemeClr>
                </a:solidFill>
                <a:effectLst/>
                <a:latin typeface="+mj-lt"/>
              </a:defRPr>
            </a:lvl1pPr>
          </a:lstStyle>
          <a:p>
            <a:r>
              <a:rPr lang="de-DE"/>
              <a:t>Titelmasterformat durch Klicken bearbeiten</a:t>
            </a:r>
            <a:endParaRPr lang="en-US" dirty="0"/>
          </a:p>
        </p:txBody>
      </p:sp>
    </p:spTree>
    <p:extLst>
      <p:ext uri="{BB962C8B-B14F-4D97-AF65-F5344CB8AC3E}">
        <p14:creationId xmlns:p14="http://schemas.microsoft.com/office/powerpoint/2010/main" val="262546695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AC82A84-7E97-405B-9461-2ED559FFC349}" type="datetime1">
              <a:rPr lang="de-DE" smtClean="0"/>
              <a:t>04.06.2026</a:t>
            </a:fld>
            <a:endParaRPr lang="en-US" sz="1400" dirty="0">
              <a:solidFill>
                <a:schemeClr val="tx2"/>
              </a:solidFill>
            </a:endParaRPr>
          </a:p>
        </p:txBody>
      </p:sp>
      <p:sp>
        <p:nvSpPr>
          <p:cNvPr id="4" name="Fußzeilenplatzhalter 3"/>
          <p:cNvSpPr>
            <a:spLocks noGrp="1"/>
          </p:cNvSpPr>
          <p:nvPr>
            <p:ph type="ftr" sz="quarter" idx="11"/>
          </p:nvPr>
        </p:nvSpPr>
        <p:spPr/>
        <p:txBody>
          <a:bodyPr/>
          <a:lstStyle/>
          <a:p>
            <a:pPr algn="r"/>
            <a:endParaRPr lang="en-US" sz="1400" dirty="0">
              <a:solidFill>
                <a:schemeClr val="tx2"/>
              </a:solidFill>
            </a:endParaRPr>
          </a:p>
        </p:txBody>
      </p:sp>
      <p:sp>
        <p:nvSpPr>
          <p:cNvPr id="5" name="Foliennummernplatzhalter 4"/>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‹Nr.›</a:t>
            </a:fld>
            <a:endParaRPr lang="en-US" sz="1400" b="1" dirty="0">
              <a:solidFill>
                <a:srgbClr val="FFFFFF"/>
              </a:solidFill>
            </a:endParaRPr>
          </a:p>
        </p:txBody>
      </p:sp>
    </p:spTree>
    <p:extLst>
      <p:ext uri="{BB962C8B-B14F-4D97-AF65-F5344CB8AC3E}">
        <p14:creationId xmlns:p14="http://schemas.microsoft.com/office/powerpoint/2010/main" val="2548673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12800" y="228600"/>
            <a:ext cx="10871200" cy="896144"/>
          </a:xfrm>
        </p:spPr>
        <p:txBody>
          <a:bodyPr>
            <a:noAutofit/>
          </a:bodyPr>
          <a:lstStyle>
            <a:lvl1pPr>
              <a:defRPr sz="3200" b="1">
                <a:solidFill>
                  <a:schemeClr val="tx1">
                    <a:lumMod val="50000"/>
                  </a:schemeClr>
                </a:solidFill>
                <a:effectLst/>
              </a:defRPr>
            </a:lvl1pPr>
          </a:lstStyle>
          <a:p>
            <a:r>
              <a:rPr lang="de-DE"/>
              <a:t>Titelmasterformat durch Klicken bearbeiten</a:t>
            </a:r>
          </a:p>
        </p:txBody>
      </p:sp>
      <p:sp>
        <p:nvSpPr>
          <p:cNvPr id="5" name="Foliennummernplatzhalter 4"/>
          <p:cNvSpPr>
            <a:spLocks noGrp="1"/>
          </p:cNvSpPr>
          <p:nvPr>
            <p:ph type="sldNum" sz="quarter" idx="12"/>
          </p:nvPr>
        </p:nvSpPr>
        <p:spPr>
          <a:xfrm>
            <a:off x="0" y="1268760"/>
            <a:ext cx="711200" cy="288032"/>
          </a:xfrm>
        </p:spPr>
        <p:txBody>
          <a:bodyPr/>
          <a:lstStyle/>
          <a:p>
            <a:pPr algn="ctr"/>
            <a:fld id="{8F82E0A0-C266-4798-8C8F-B9F91E9DA37E}" type="slidenum">
              <a:rPr lang="en-US" sz="1400" b="1" smtClean="0">
                <a:solidFill>
                  <a:srgbClr val="FFFFFF"/>
                </a:solidFill>
              </a:rPr>
              <a:pPr algn="ctr"/>
              <a:t>‹Nr.›</a:t>
            </a:fld>
            <a:endParaRPr lang="en-US" sz="1400" b="1" dirty="0">
              <a:solidFill>
                <a:srgbClr val="FFFFFF"/>
              </a:solidFill>
            </a:endParaRPr>
          </a:p>
        </p:txBody>
      </p:sp>
      <p:sp>
        <p:nvSpPr>
          <p:cNvPr id="9" name="Rectangle 4"/>
          <p:cNvSpPr>
            <a:spLocks noGrp="1"/>
          </p:cNvSpPr>
          <p:nvPr>
            <p:ph type="dt" sz="half" idx="10"/>
          </p:nvPr>
        </p:nvSpPr>
        <p:spPr>
          <a:xfrm>
            <a:off x="8128000" y="6492086"/>
            <a:ext cx="3007883" cy="365125"/>
          </a:xfrm>
        </p:spPr>
        <p:txBody>
          <a:bodyPr/>
          <a:lstStyle/>
          <a:p>
            <a:fld id="{07175235-45D5-4B2D-BE6A-3EDF26969653}" type="datetime1">
              <a:rPr lang="de-DE" smtClean="0"/>
              <a:t>04.06.2026</a:t>
            </a:fld>
            <a:endParaRPr lang="en-US" dirty="0"/>
          </a:p>
        </p:txBody>
      </p:sp>
      <p:sp>
        <p:nvSpPr>
          <p:cNvPr id="10" name="Rectangle 5"/>
          <p:cNvSpPr>
            <a:spLocks noGrp="1"/>
          </p:cNvSpPr>
          <p:nvPr>
            <p:ph type="ftr" sz="quarter" idx="11"/>
          </p:nvPr>
        </p:nvSpPr>
        <p:spPr>
          <a:xfrm>
            <a:off x="1" y="6492876"/>
            <a:ext cx="8040911" cy="365125"/>
          </a:xfrm>
        </p:spPr>
        <p:txBody>
          <a:bodyPr/>
          <a:lstStyle/>
          <a:p>
            <a:endParaRPr lang="en-US" dirty="0"/>
          </a:p>
        </p:txBody>
      </p:sp>
    </p:spTree>
    <p:extLst>
      <p:ext uri="{BB962C8B-B14F-4D97-AF65-F5344CB8AC3E}">
        <p14:creationId xmlns:p14="http://schemas.microsoft.com/office/powerpoint/2010/main" val="1615636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4" name="Rectangle 2"/>
          <p:cNvSpPr>
            <a:spLocks noGrp="1"/>
          </p:cNvSpPr>
          <p:nvPr>
            <p:ph type="title" hasCustomPrompt="1"/>
          </p:nvPr>
        </p:nvSpPr>
        <p:spPr/>
        <p:txBody>
          <a:bodyPr/>
          <a:lstStyle>
            <a:lvl1pPr>
              <a:defRPr baseline="0">
                <a:solidFill>
                  <a:schemeClr val="tx1">
                    <a:lumMod val="50000"/>
                  </a:schemeClr>
                </a:solidFill>
              </a:defRPr>
            </a:lvl1pPr>
          </a:lstStyle>
          <a:p>
            <a:r>
              <a:rPr lang="en-US" noProof="1"/>
              <a:t>Titel der Folien</a:t>
            </a:r>
            <a:endParaRPr lang="en-US" dirty="0"/>
          </a:p>
        </p:txBody>
      </p:sp>
      <p:sp>
        <p:nvSpPr>
          <p:cNvPr id="12" name="Rectangle 3"/>
          <p:cNvSpPr>
            <a:spLocks noGrp="1"/>
          </p:cNvSpPr>
          <p:nvPr>
            <p:ph type="body" idx="1"/>
          </p:nvPr>
        </p:nvSpPr>
        <p:spPr/>
        <p:txBody>
          <a:bodyPr/>
          <a:lstStyle/>
          <a:p>
            <a:pPr lvl="0"/>
            <a:r>
              <a:rPr lang="de-DE" noProof="1"/>
              <a:t>Textmasterformat bearbeiten</a:t>
            </a:r>
          </a:p>
          <a:p>
            <a:pPr lvl="1"/>
            <a:r>
              <a:rPr lang="de-DE" noProof="1"/>
              <a:t>Zweite Ebene</a:t>
            </a:r>
          </a:p>
          <a:p>
            <a:pPr lvl="2"/>
            <a:r>
              <a:rPr lang="de-DE" noProof="1"/>
              <a:t>Dritte Ebene</a:t>
            </a:r>
          </a:p>
          <a:p>
            <a:pPr lvl="3"/>
            <a:r>
              <a:rPr lang="de-DE" noProof="1"/>
              <a:t>Vierte Ebene</a:t>
            </a:r>
          </a:p>
          <a:p>
            <a:pPr lvl="4"/>
            <a:r>
              <a:rPr lang="de-DE" noProof="1"/>
              <a:t>Fünfte Ebene</a:t>
            </a:r>
            <a:endParaRPr lang="en-US" dirty="0"/>
          </a:p>
        </p:txBody>
      </p:sp>
      <p:sp>
        <p:nvSpPr>
          <p:cNvPr id="5" name="Rectangle 4"/>
          <p:cNvSpPr>
            <a:spLocks noGrp="1"/>
          </p:cNvSpPr>
          <p:nvPr>
            <p:ph type="dt" sz="half" idx="10"/>
          </p:nvPr>
        </p:nvSpPr>
        <p:spPr>
          <a:xfrm>
            <a:off x="8165671" y="6492876"/>
            <a:ext cx="2970212" cy="365125"/>
          </a:xfrm>
        </p:spPr>
        <p:txBody>
          <a:bodyPr/>
          <a:lstStyle/>
          <a:p>
            <a:fld id="{845AD9B0-8283-40B0-B7CC-A77AD4200684}" type="datetime1">
              <a:rPr lang="de-DE" smtClean="0"/>
              <a:t>04.06.2026</a:t>
            </a:fld>
            <a:endParaRPr lang="en-US" dirty="0"/>
          </a:p>
        </p:txBody>
      </p:sp>
      <p:sp>
        <p:nvSpPr>
          <p:cNvPr id="28" name="Rectangle 5"/>
          <p:cNvSpPr>
            <a:spLocks noGrp="1"/>
          </p:cNvSpPr>
          <p:nvPr>
            <p:ph type="ftr" sz="quarter" idx="11"/>
          </p:nvPr>
        </p:nvSpPr>
        <p:spPr>
          <a:xfrm>
            <a:off x="1" y="6492876"/>
            <a:ext cx="8040911" cy="365125"/>
          </a:xfrm>
        </p:spPr>
        <p:txBody>
          <a:bodyPr/>
          <a:lstStyle/>
          <a:p>
            <a:endParaRPr lang="en-US" dirty="0"/>
          </a:p>
        </p:txBody>
      </p:sp>
      <p:sp>
        <p:nvSpPr>
          <p:cNvPr id="19" name="Rectangle 6"/>
          <p:cNvSpPr>
            <a:spLocks noGrp="1"/>
          </p:cNvSpPr>
          <p:nvPr>
            <p:ph type="sldNum" sz="quarter" idx="12"/>
          </p:nvPr>
        </p:nvSpPr>
        <p:spPr>
          <a:xfrm>
            <a:off x="0" y="1272222"/>
            <a:ext cx="711200" cy="212562"/>
          </a:xfrm>
        </p:spPr>
        <p:txBody>
          <a:bodyPr/>
          <a:lstStyle/>
          <a:p>
            <a:fld id="{50935222-B196-4F9B-9AEC-1292459A754A}" type="slidenum">
              <a:rPr lang="en-US" smtClean="0"/>
              <a:pPr/>
              <a:t>‹Nr.›</a:t>
            </a:fld>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35883" y="6468726"/>
            <a:ext cx="1056117" cy="3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86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lvl1pPr>
              <a:defRPr>
                <a:solidFill>
                  <a:schemeClr val="tx1">
                    <a:lumMod val="50000"/>
                  </a:schemeClr>
                </a:solidFill>
              </a:defRPr>
            </a:lvl1pPr>
          </a:lstStyle>
          <a:p>
            <a:r>
              <a:rPr lang="de-DE"/>
              <a:t>Titelmasterformat durch Klicken bearbeiten</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‹Nr.›</a:t>
            </a:fld>
            <a:endParaRPr lang="en-US" dirty="0">
              <a:solidFill>
                <a:srgbClr val="FFFFFF"/>
              </a:solidFill>
            </a:endParaRPr>
          </a:p>
        </p:txBody>
      </p:sp>
      <p:sp>
        <p:nvSpPr>
          <p:cNvPr id="8" name="Content Placeholder 7"/>
          <p:cNvSpPr>
            <a:spLocks noGrp="1"/>
          </p:cNvSpPr>
          <p:nvPr>
            <p:ph sz="quarter" idx="13"/>
          </p:nvPr>
        </p:nvSpPr>
        <p:spPr>
          <a:xfrm>
            <a:off x="816864" y="1600200"/>
            <a:ext cx="10871200" cy="4495800"/>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Rectangle 4"/>
          <p:cNvSpPr>
            <a:spLocks noGrp="1"/>
          </p:cNvSpPr>
          <p:nvPr>
            <p:ph type="dt" sz="half" idx="10"/>
          </p:nvPr>
        </p:nvSpPr>
        <p:spPr>
          <a:xfrm>
            <a:off x="8128000" y="6487840"/>
            <a:ext cx="3002723" cy="365125"/>
          </a:xfrm>
        </p:spPr>
        <p:txBody>
          <a:bodyPr/>
          <a:lstStyle/>
          <a:p>
            <a:fld id="{79956D55-DD63-4DD2-B67C-DD64D0AAF350}" type="datetime1">
              <a:rPr lang="de-DE" smtClean="0"/>
              <a:t>04.06.2026</a:t>
            </a:fld>
            <a:endParaRPr lang="en-US" dirty="0"/>
          </a:p>
        </p:txBody>
      </p:sp>
      <p:sp>
        <p:nvSpPr>
          <p:cNvPr id="11" name="Rectangle 5"/>
          <p:cNvSpPr>
            <a:spLocks noGrp="1"/>
          </p:cNvSpPr>
          <p:nvPr>
            <p:ph type="ftr" sz="quarter" idx="11"/>
          </p:nvPr>
        </p:nvSpPr>
        <p:spPr>
          <a:xfrm>
            <a:off x="1" y="6492876"/>
            <a:ext cx="8040911" cy="365125"/>
          </a:xfrm>
        </p:spPr>
        <p:txBody>
          <a:bodyPr/>
          <a:lstStyle/>
          <a:p>
            <a:endParaRPr lang="en-US" dirty="0"/>
          </a:p>
        </p:txBody>
      </p:sp>
    </p:spTree>
    <p:extLst>
      <p:ext uri="{BB962C8B-B14F-4D97-AF65-F5344CB8AC3E}">
        <p14:creationId xmlns:p14="http://schemas.microsoft.com/office/powerpoint/2010/main" val="99783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‹Nr.›</a:t>
            </a:fld>
            <a:endParaRPr lang="en-US" dirty="0">
              <a:solidFill>
                <a:srgbClr val="FFFFFF"/>
              </a:solidFill>
            </a:endParaRPr>
          </a:p>
        </p:txBody>
      </p:sp>
      <p:sp>
        <p:nvSpPr>
          <p:cNvPr id="7" name="Rectangle 4"/>
          <p:cNvSpPr>
            <a:spLocks noGrp="1"/>
          </p:cNvSpPr>
          <p:nvPr>
            <p:ph type="dt" sz="half" idx="10"/>
          </p:nvPr>
        </p:nvSpPr>
        <p:spPr>
          <a:xfrm>
            <a:off x="8120046" y="6525344"/>
            <a:ext cx="3160529" cy="332656"/>
          </a:xfrm>
        </p:spPr>
        <p:txBody>
          <a:bodyPr/>
          <a:lstStyle/>
          <a:p>
            <a:fld id="{769CDA68-ECC4-4DCD-962D-F51D73545F4D}" type="datetime1">
              <a:rPr lang="de-DE" smtClean="0"/>
              <a:t>04.06.2026</a:t>
            </a:fld>
            <a:endParaRPr lang="en-US" dirty="0"/>
          </a:p>
        </p:txBody>
      </p:sp>
      <p:sp>
        <p:nvSpPr>
          <p:cNvPr id="8" name="Rectangle 5"/>
          <p:cNvSpPr>
            <a:spLocks noGrp="1"/>
          </p:cNvSpPr>
          <p:nvPr>
            <p:ph type="ftr" sz="quarter" idx="11"/>
          </p:nvPr>
        </p:nvSpPr>
        <p:spPr>
          <a:xfrm>
            <a:off x="1" y="6525344"/>
            <a:ext cx="8016212" cy="348050"/>
          </a:xfrm>
        </p:spPr>
        <p:txBody>
          <a:bodyPr/>
          <a:lstStyle/>
          <a:p>
            <a:endParaRPr lang="en-US" dirty="0"/>
          </a:p>
        </p:txBody>
      </p:sp>
    </p:spTree>
    <p:extLst>
      <p:ext uri="{BB962C8B-B14F-4D97-AF65-F5344CB8AC3E}">
        <p14:creationId xmlns:p14="http://schemas.microsoft.com/office/powerpoint/2010/main" val="4111851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a:spLocks noGrp="1"/>
          </p:cNvSpPr>
          <p:nvPr>
            <p:ph type="dt" sz="half" idx="10"/>
          </p:nvPr>
        </p:nvSpPr>
        <p:spPr>
          <a:xfrm>
            <a:off x="8148913" y="6492876"/>
            <a:ext cx="3007883" cy="365125"/>
          </a:xfrm>
        </p:spPr>
        <p:txBody>
          <a:bodyPr/>
          <a:lstStyle/>
          <a:p>
            <a:fld id="{D9F61B9C-AFCF-4856-B78D-54B75BD0A36B}" type="datetime1">
              <a:rPr lang="de-DE" smtClean="0"/>
              <a:t>04.06.2026</a:t>
            </a:fld>
            <a:endParaRPr lang="en-US" dirty="0"/>
          </a:p>
        </p:txBody>
      </p:sp>
      <p:sp>
        <p:nvSpPr>
          <p:cNvPr id="6" name="Rectangle 5"/>
          <p:cNvSpPr>
            <a:spLocks noGrp="1"/>
          </p:cNvSpPr>
          <p:nvPr>
            <p:ph type="ftr" sz="quarter" idx="11"/>
          </p:nvPr>
        </p:nvSpPr>
        <p:spPr>
          <a:xfrm>
            <a:off x="-28274" y="6492876"/>
            <a:ext cx="8040911" cy="365125"/>
          </a:xfrm>
        </p:spPr>
        <p:txBody>
          <a:bodyPr/>
          <a:lstStyle/>
          <a:p>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144" y="6459734"/>
            <a:ext cx="1056117" cy="3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278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a:solidFill>
                  <a:schemeClr val="tx1">
                    <a:lumMod val="50000"/>
                  </a:schemeClr>
                </a:solidFill>
              </a:defRPr>
            </a:lvl1pPr>
          </a:lstStyle>
          <a:p>
            <a:r>
              <a:rPr lang="de-DE"/>
              <a:t>Titelmasterformat durch Klicken bearbeiten</a:t>
            </a:r>
            <a:endParaRPr lang="en-US" dirty="0"/>
          </a:p>
        </p:txBody>
      </p:sp>
      <p:sp>
        <p:nvSpPr>
          <p:cNvPr id="3" name="Rectangle 3"/>
          <p:cNvSpPr>
            <a:spLocks noGrp="1"/>
          </p:cNvSpPr>
          <p:nvPr>
            <p:ph sz="half" idx="1"/>
          </p:nvPr>
        </p:nvSpPr>
        <p:spPr>
          <a:xfrm>
            <a:off x="609600" y="1600200"/>
            <a:ext cx="5384800" cy="4781128"/>
          </a:xfrm>
        </p:spPr>
        <p:txBody>
          <a:bodyPr/>
          <a:lstStyle>
            <a:lvl1pPr>
              <a:defRPr>
                <a:solidFill>
                  <a:schemeClr val="tx1">
                    <a:lumMod val="50000"/>
                  </a:schemeClr>
                </a:solidFill>
              </a:defRPr>
            </a:lvl1pPr>
            <a:lvl2pPr>
              <a:defRPr>
                <a:solidFill>
                  <a:schemeClr val="tx1">
                    <a:lumMod val="50000"/>
                  </a:schemeClr>
                </a:solidFill>
              </a:defRPr>
            </a:lvl2pPr>
          </a:lstStyle>
          <a:p>
            <a:pPr lvl="0"/>
            <a:r>
              <a:rPr lang="de-DE" noProof="1"/>
              <a:t>Textmasterformat bearbeiten</a:t>
            </a:r>
          </a:p>
          <a:p>
            <a:pPr lvl="1"/>
            <a:r>
              <a:rPr lang="de-DE" noProof="1"/>
              <a:t>Zweite Ebene</a:t>
            </a:r>
          </a:p>
          <a:p>
            <a:pPr lvl="2"/>
            <a:r>
              <a:rPr lang="de-DE" noProof="1"/>
              <a:t>Dritte Ebene</a:t>
            </a:r>
          </a:p>
          <a:p>
            <a:pPr lvl="3"/>
            <a:r>
              <a:rPr lang="de-DE" noProof="1"/>
              <a:t>Vierte Ebene</a:t>
            </a:r>
          </a:p>
          <a:p>
            <a:pPr lvl="4"/>
            <a:r>
              <a:rPr lang="de-DE" noProof="1"/>
              <a:t>Fünfte Ebene</a:t>
            </a:r>
            <a:endParaRPr lang="en-US" dirty="0"/>
          </a:p>
        </p:txBody>
      </p:sp>
      <p:sp>
        <p:nvSpPr>
          <p:cNvPr id="4" name="Rectangle 4"/>
          <p:cNvSpPr>
            <a:spLocks noGrp="1"/>
          </p:cNvSpPr>
          <p:nvPr>
            <p:ph sz="half" idx="2"/>
          </p:nvPr>
        </p:nvSpPr>
        <p:spPr>
          <a:xfrm>
            <a:off x="6197600" y="1600200"/>
            <a:ext cx="5384800" cy="4781128"/>
          </a:xfrm>
        </p:spPr>
        <p:txBody>
          <a:bodyPr/>
          <a:lstStyle>
            <a:lvl1pPr>
              <a:defRPr>
                <a:solidFill>
                  <a:schemeClr val="tx1">
                    <a:lumMod val="50000"/>
                  </a:schemeClr>
                </a:solidFill>
              </a:defRPr>
            </a:lvl1pPr>
          </a:lstStyle>
          <a:p>
            <a:pPr lvl="0"/>
            <a:r>
              <a:rPr lang="de-DE" noProof="1"/>
              <a:t>Textmasterformat bearbeiten</a:t>
            </a:r>
          </a:p>
          <a:p>
            <a:pPr lvl="1"/>
            <a:r>
              <a:rPr lang="de-DE" noProof="1"/>
              <a:t>Zweite Ebene</a:t>
            </a:r>
          </a:p>
          <a:p>
            <a:pPr lvl="2"/>
            <a:r>
              <a:rPr lang="de-DE" noProof="1"/>
              <a:t>Dritte Ebene</a:t>
            </a:r>
          </a:p>
          <a:p>
            <a:pPr lvl="3"/>
            <a:r>
              <a:rPr lang="de-DE" noProof="1"/>
              <a:t>Vierte Ebene</a:t>
            </a:r>
          </a:p>
          <a:p>
            <a:pPr lvl="4"/>
            <a:r>
              <a:rPr lang="de-DE" noProof="1"/>
              <a:t>Fünfte Ebene</a:t>
            </a:r>
            <a:endParaRPr lang="en-US" dirty="0"/>
          </a:p>
        </p:txBody>
      </p:sp>
      <p:sp>
        <p:nvSpPr>
          <p:cNvPr id="7" name="Rectangle 7"/>
          <p:cNvSpPr>
            <a:spLocks noGrp="1"/>
          </p:cNvSpPr>
          <p:nvPr>
            <p:ph type="sldNum" sz="quarter" idx="12"/>
          </p:nvPr>
        </p:nvSpPr>
        <p:spPr>
          <a:xfrm>
            <a:off x="0" y="1272222"/>
            <a:ext cx="719403" cy="244476"/>
          </a:xfrm>
        </p:spPr>
        <p:txBody>
          <a:bodyPr/>
          <a:lstStyle/>
          <a:p>
            <a:fld id="{20FD475A-FCA3-4B41-B368-0F71602C96B4}" type="slidenum">
              <a:rPr lang="en-US" smtClean="0"/>
              <a:pPr/>
              <a:t>‹Nr.›</a:t>
            </a:fld>
            <a:endParaRPr lang="en-US" dirty="0"/>
          </a:p>
        </p:txBody>
      </p:sp>
      <p:sp>
        <p:nvSpPr>
          <p:cNvPr id="8" name="Rectangle 4"/>
          <p:cNvSpPr>
            <a:spLocks noGrp="1"/>
          </p:cNvSpPr>
          <p:nvPr>
            <p:ph type="dt" sz="half" idx="10"/>
          </p:nvPr>
        </p:nvSpPr>
        <p:spPr>
          <a:xfrm>
            <a:off x="8112224" y="6525344"/>
            <a:ext cx="3168352" cy="332656"/>
          </a:xfrm>
        </p:spPr>
        <p:txBody>
          <a:bodyPr/>
          <a:lstStyle/>
          <a:p>
            <a:fld id="{FDBB9224-7DC6-447D-A0B2-7F0224C48CD8}" type="datetime1">
              <a:rPr lang="de-DE" smtClean="0"/>
              <a:t>04.06.2026</a:t>
            </a:fld>
            <a:endParaRPr lang="en-US" dirty="0"/>
          </a:p>
        </p:txBody>
      </p:sp>
      <p:sp>
        <p:nvSpPr>
          <p:cNvPr id="9" name="Rectangle 5"/>
          <p:cNvSpPr>
            <a:spLocks noGrp="1"/>
          </p:cNvSpPr>
          <p:nvPr>
            <p:ph type="ftr" sz="quarter" idx="11"/>
          </p:nvPr>
        </p:nvSpPr>
        <p:spPr>
          <a:xfrm>
            <a:off x="0" y="6525344"/>
            <a:ext cx="8016213" cy="343306"/>
          </a:xfrm>
        </p:spPr>
        <p:txBody>
          <a:bodyPr/>
          <a:lstStyle/>
          <a:p>
            <a:endParaRPr lang="en-US" dirty="0"/>
          </a:p>
        </p:txBody>
      </p:sp>
    </p:spTree>
    <p:extLst>
      <p:ext uri="{BB962C8B-B14F-4D97-AF65-F5344CB8AC3E}">
        <p14:creationId xmlns:p14="http://schemas.microsoft.com/office/powerpoint/2010/main" val="301641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85AA8-1879-0487-663C-05EE0FD8C07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5403FE-FEE7-5511-B50B-684F8596710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A16B7B3-FBC1-EB33-918B-A83FC57E626C}"/>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5" name="Fußzeilenplatzhalter 4">
            <a:extLst>
              <a:ext uri="{FF2B5EF4-FFF2-40B4-BE49-F238E27FC236}">
                <a16:creationId xmlns:a16="http://schemas.microsoft.com/office/drawing/2014/main" id="{756AA8EB-A158-78B2-6807-04F97905E9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8141938-FEAB-0380-0C87-579AAFC11FD9}"/>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1701552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reserve="1">
  <p:cSld name="Titel und zweispaltiger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b="1">
                <a:solidFill>
                  <a:schemeClr val="tx1">
                    <a:lumMod val="50000"/>
                  </a:schemeClr>
                </a:solidFill>
                <a:effectLst/>
              </a:defRPr>
            </a:lvl1pPr>
          </a:lstStyle>
          <a:p>
            <a:r>
              <a:rPr lang="de-DE"/>
              <a:t>Titelmasterformat durch Klicken bearbeiten</a:t>
            </a:r>
            <a:endParaRPr lang="en-US" dirty="0"/>
          </a:p>
        </p:txBody>
      </p:sp>
      <p:sp>
        <p:nvSpPr>
          <p:cNvPr id="3" name="Rectangle 3"/>
          <p:cNvSpPr>
            <a:spLocks noGrp="1"/>
          </p:cNvSpPr>
          <p:nvPr>
            <p:ph type="body" sz="half" idx="1"/>
          </p:nvPr>
        </p:nvSpPr>
        <p:spPr>
          <a:xfrm>
            <a:off x="609600" y="1600201"/>
            <a:ext cx="5384800" cy="4525963"/>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de-DE" noProof="1"/>
              <a:t>Textmasterformat bearbeiten</a:t>
            </a:r>
          </a:p>
          <a:p>
            <a:pPr lvl="1"/>
            <a:r>
              <a:rPr lang="de-DE" noProof="1"/>
              <a:t>Zweite Ebene</a:t>
            </a:r>
          </a:p>
          <a:p>
            <a:pPr lvl="2"/>
            <a:r>
              <a:rPr lang="de-DE" noProof="1"/>
              <a:t>Dritte Ebene</a:t>
            </a:r>
          </a:p>
          <a:p>
            <a:pPr lvl="3"/>
            <a:r>
              <a:rPr lang="de-DE" noProof="1"/>
              <a:t>Vierte Ebene</a:t>
            </a:r>
          </a:p>
          <a:p>
            <a:pPr lvl="4"/>
            <a:r>
              <a:rPr lang="de-DE" noProof="1"/>
              <a:t>Fünfte Ebene</a:t>
            </a:r>
            <a:endParaRPr lang="en-US" dirty="0"/>
          </a:p>
        </p:txBody>
      </p:sp>
      <p:sp>
        <p:nvSpPr>
          <p:cNvPr id="4" name="Rectangle 4"/>
          <p:cNvSpPr>
            <a:spLocks noGrp="1"/>
          </p:cNvSpPr>
          <p:nvPr>
            <p:ph type="body" sz="half" idx="2"/>
          </p:nvPr>
        </p:nvSpPr>
        <p:spPr>
          <a:xfrm>
            <a:off x="6197600" y="1600201"/>
            <a:ext cx="5384800" cy="4525963"/>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de-DE" noProof="1"/>
              <a:t>Textmasterformat bearbeiten</a:t>
            </a:r>
          </a:p>
          <a:p>
            <a:pPr lvl="1"/>
            <a:r>
              <a:rPr lang="de-DE" noProof="1"/>
              <a:t>Zweite Ebene</a:t>
            </a:r>
          </a:p>
          <a:p>
            <a:pPr lvl="2"/>
            <a:r>
              <a:rPr lang="de-DE" noProof="1"/>
              <a:t>Dritte Ebene</a:t>
            </a:r>
          </a:p>
          <a:p>
            <a:pPr lvl="3"/>
            <a:r>
              <a:rPr lang="de-DE" noProof="1"/>
              <a:t>Vierte Ebene</a:t>
            </a:r>
          </a:p>
          <a:p>
            <a:pPr lvl="4"/>
            <a:r>
              <a:rPr lang="de-DE" noProof="1"/>
              <a:t>Fünfte Ebene</a:t>
            </a:r>
            <a:endParaRPr lang="en-US"/>
          </a:p>
        </p:txBody>
      </p:sp>
      <p:sp>
        <p:nvSpPr>
          <p:cNvPr id="7" name="Rectangle 7"/>
          <p:cNvSpPr>
            <a:spLocks noGrp="1"/>
          </p:cNvSpPr>
          <p:nvPr>
            <p:ph type="sldNum" sz="quarter" idx="12"/>
          </p:nvPr>
        </p:nvSpPr>
        <p:spPr/>
        <p:txBody>
          <a:bodyPr/>
          <a:lstStyle/>
          <a:p>
            <a:fld id="{20FD475A-FCA3-4B41-B368-0F71602C96B4}" type="slidenum">
              <a:rPr lang="en-US" smtClean="0"/>
              <a:pPr/>
              <a:t>‹Nr.›</a:t>
            </a:fld>
            <a:endParaRPr lang="en-US" dirty="0"/>
          </a:p>
        </p:txBody>
      </p:sp>
      <p:sp>
        <p:nvSpPr>
          <p:cNvPr id="8" name="Rectangle 4"/>
          <p:cNvSpPr>
            <a:spLocks noGrp="1"/>
          </p:cNvSpPr>
          <p:nvPr>
            <p:ph type="dt" sz="half" idx="10"/>
          </p:nvPr>
        </p:nvSpPr>
        <p:spPr>
          <a:xfrm>
            <a:off x="8112224" y="6492876"/>
            <a:ext cx="3168352" cy="365125"/>
          </a:xfrm>
        </p:spPr>
        <p:txBody>
          <a:bodyPr/>
          <a:lstStyle/>
          <a:p>
            <a:fld id="{41E32A11-44B6-4F7D-91B8-E9DD5E3B9129}" type="datetime1">
              <a:rPr lang="de-DE" smtClean="0"/>
              <a:t>04.06.2026</a:t>
            </a:fld>
            <a:endParaRPr lang="en-US" dirty="0"/>
          </a:p>
        </p:txBody>
      </p:sp>
      <p:sp>
        <p:nvSpPr>
          <p:cNvPr id="9" name="Rectangle 5"/>
          <p:cNvSpPr>
            <a:spLocks noGrp="1"/>
          </p:cNvSpPr>
          <p:nvPr>
            <p:ph type="ftr" sz="quarter" idx="11"/>
          </p:nvPr>
        </p:nvSpPr>
        <p:spPr>
          <a:xfrm>
            <a:off x="1" y="6492876"/>
            <a:ext cx="8040911" cy="365125"/>
          </a:xfrm>
        </p:spPr>
        <p:txBody>
          <a:bodyPr/>
          <a:lstStyle/>
          <a:p>
            <a:endParaRPr lang="en-US" dirty="0"/>
          </a:p>
        </p:txBody>
      </p:sp>
    </p:spTree>
    <p:extLst>
      <p:ext uri="{BB962C8B-B14F-4D97-AF65-F5344CB8AC3E}">
        <p14:creationId xmlns:p14="http://schemas.microsoft.com/office/powerpoint/2010/main" val="2725628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elfolie">
    <p:bg>
      <p:bgRef idx="1001">
        <a:schemeClr val="bg2"/>
      </p:bgRef>
    </p:bg>
    <p:spTree>
      <p:nvGrpSpPr>
        <p:cNvPr id="1" name=""/>
        <p:cNvGrpSpPr/>
        <p:nvPr/>
      </p:nvGrpSpPr>
      <p:grpSpPr>
        <a:xfrm>
          <a:off x="0" y="0"/>
          <a:ext cx="0" cy="0"/>
          <a:chOff x="0" y="0"/>
          <a:chExt cx="0" cy="0"/>
        </a:xfrm>
      </p:grpSpPr>
      <p:sp>
        <p:nvSpPr>
          <p:cNvPr id="2" name="Textfeld 1"/>
          <p:cNvSpPr txBox="1"/>
          <p:nvPr userDrawn="1"/>
        </p:nvSpPr>
        <p:spPr>
          <a:xfrm>
            <a:off x="1" y="2037988"/>
            <a:ext cx="12225463" cy="369332"/>
          </a:xfrm>
          <a:prstGeom prst="rect">
            <a:avLst/>
          </a:prstGeom>
          <a:solidFill>
            <a:schemeClr val="tx1">
              <a:lumMod val="85000"/>
            </a:schemeClr>
          </a:solidFill>
        </p:spPr>
        <p:txBody>
          <a:bodyPr wrap="square" rtlCol="0">
            <a:spAutoFit/>
          </a:bodyPr>
          <a:lstStyle/>
          <a:p>
            <a:endParaRPr lang="de-DE" sz="1800" dirty="0"/>
          </a:p>
        </p:txBody>
      </p:sp>
      <p:sp>
        <p:nvSpPr>
          <p:cNvPr id="12" name="Rectangle 10"/>
          <p:cNvSpPr/>
          <p:nvPr userDrawn="1"/>
        </p:nvSpPr>
        <p:spPr>
          <a:xfrm>
            <a:off x="-1100" y="1815143"/>
            <a:ext cx="12192000" cy="16603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dirty="0"/>
          </a:p>
        </p:txBody>
      </p:sp>
      <p:sp>
        <p:nvSpPr>
          <p:cNvPr id="13" name="Rectangle 10"/>
          <p:cNvSpPr/>
          <p:nvPr userDrawn="1"/>
        </p:nvSpPr>
        <p:spPr>
          <a:xfrm>
            <a:off x="-18215" y="2015130"/>
            <a:ext cx="12209116" cy="45719"/>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dirty="0"/>
          </a:p>
        </p:txBody>
      </p:sp>
      <p:sp>
        <p:nvSpPr>
          <p:cNvPr id="8" name="Title 7"/>
          <p:cNvSpPr>
            <a:spLocks noGrp="1"/>
          </p:cNvSpPr>
          <p:nvPr>
            <p:ph type="ctrTitle" hasCustomPrompt="1"/>
          </p:nvPr>
        </p:nvSpPr>
        <p:spPr>
          <a:xfrm>
            <a:off x="1973562" y="2780928"/>
            <a:ext cx="8225559" cy="1880538"/>
          </a:xfrm>
        </p:spPr>
        <p:txBody>
          <a:bodyPr anchor="b">
            <a:normAutofit/>
          </a:bodyPr>
          <a:lstStyle>
            <a:lvl1pPr algn="ctr">
              <a:defRPr sz="3600" b="1" cap="all" baseline="0">
                <a:solidFill>
                  <a:schemeClr val="tx2">
                    <a:lumMod val="75000"/>
                  </a:schemeClr>
                </a:solidFill>
                <a:effectLst/>
                <a:latin typeface="+mj-lt"/>
              </a:defRPr>
            </a:lvl1pPr>
          </a:lstStyle>
          <a:p>
            <a:r>
              <a:rPr lang="de-DE" dirty="0"/>
              <a:t>Vielen Dank für Ihre Aufmerksamkeit</a:t>
            </a:r>
            <a:endParaRPr lang="en-US" dirty="0"/>
          </a:p>
        </p:txBody>
      </p:sp>
    </p:spTree>
    <p:extLst>
      <p:ext uri="{BB962C8B-B14F-4D97-AF65-F5344CB8AC3E}">
        <p14:creationId xmlns:p14="http://schemas.microsoft.com/office/powerpoint/2010/main" val="319361284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Ref idx="1001">
        <a:schemeClr val="bg2"/>
      </p:bgRef>
    </p:bg>
    <p:spTree>
      <p:nvGrpSpPr>
        <p:cNvPr id="1" name=""/>
        <p:cNvGrpSpPr/>
        <p:nvPr/>
      </p:nvGrpSpPr>
      <p:grpSpPr>
        <a:xfrm>
          <a:off x="0" y="0"/>
          <a:ext cx="0" cy="0"/>
          <a:chOff x="0" y="0"/>
          <a:chExt cx="0" cy="0"/>
        </a:xfrm>
      </p:grpSpPr>
      <p:sp>
        <p:nvSpPr>
          <p:cNvPr id="2" name="Textfeld 1"/>
          <p:cNvSpPr txBox="1"/>
          <p:nvPr userDrawn="1"/>
        </p:nvSpPr>
        <p:spPr>
          <a:xfrm>
            <a:off x="-34563" y="2037988"/>
            <a:ext cx="12226563" cy="369332"/>
          </a:xfrm>
          <a:prstGeom prst="rect">
            <a:avLst/>
          </a:prstGeom>
          <a:solidFill>
            <a:schemeClr val="tx1">
              <a:lumMod val="85000"/>
            </a:schemeClr>
          </a:solidFill>
        </p:spPr>
        <p:txBody>
          <a:bodyPr wrap="square" rtlCol="0">
            <a:spAutoFit/>
          </a:bodyPr>
          <a:lstStyle/>
          <a:p>
            <a:endParaRPr lang="de-DE" sz="1800" dirty="0"/>
          </a:p>
        </p:txBody>
      </p:sp>
      <p:sp>
        <p:nvSpPr>
          <p:cNvPr id="12" name="Rectangle 10"/>
          <p:cNvSpPr/>
          <p:nvPr userDrawn="1"/>
        </p:nvSpPr>
        <p:spPr>
          <a:xfrm>
            <a:off x="-1100" y="1815143"/>
            <a:ext cx="12192000" cy="16603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dirty="0"/>
          </a:p>
        </p:txBody>
      </p:sp>
      <p:sp>
        <p:nvSpPr>
          <p:cNvPr id="13" name="Rectangle 10"/>
          <p:cNvSpPr/>
          <p:nvPr userDrawn="1"/>
        </p:nvSpPr>
        <p:spPr>
          <a:xfrm>
            <a:off x="-18215" y="2015130"/>
            <a:ext cx="12209116" cy="45719"/>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dirty="0"/>
          </a:p>
        </p:txBody>
      </p:sp>
      <p:sp>
        <p:nvSpPr>
          <p:cNvPr id="8" name="Title 7"/>
          <p:cNvSpPr>
            <a:spLocks noGrp="1"/>
          </p:cNvSpPr>
          <p:nvPr>
            <p:ph type="ctrTitle" hasCustomPrompt="1"/>
          </p:nvPr>
        </p:nvSpPr>
        <p:spPr>
          <a:xfrm>
            <a:off x="2927648" y="3545991"/>
            <a:ext cx="7968885" cy="1880538"/>
          </a:xfrm>
        </p:spPr>
        <p:txBody>
          <a:bodyPr anchor="b">
            <a:normAutofit/>
          </a:bodyPr>
          <a:lstStyle>
            <a:lvl1pPr algn="l">
              <a:defRPr sz="2400" b="1" cap="none" baseline="0">
                <a:solidFill>
                  <a:schemeClr val="tx2">
                    <a:lumMod val="75000"/>
                  </a:schemeClr>
                </a:solidFill>
                <a:effectLst/>
                <a:latin typeface="+mn-lt"/>
              </a:defRPr>
            </a:lvl1pPr>
          </a:lstStyle>
          <a:p>
            <a:r>
              <a:rPr lang="en-US" dirty="0" err="1"/>
              <a:t>Psychotherapeutenkammer</a:t>
            </a:r>
            <a:r>
              <a:rPr lang="en-US" dirty="0"/>
              <a:t> Berlin</a:t>
            </a:r>
            <a:br>
              <a:rPr lang="en-US" dirty="0"/>
            </a:br>
            <a:r>
              <a:rPr lang="en-US" dirty="0" err="1"/>
              <a:t>Kurfürstendamm</a:t>
            </a:r>
            <a:r>
              <a:rPr lang="en-US" dirty="0"/>
              <a:t> 184</a:t>
            </a:r>
            <a:br>
              <a:rPr lang="en-US" dirty="0"/>
            </a:br>
            <a:r>
              <a:rPr lang="en-US" dirty="0"/>
              <a:t>10707 Berlin</a:t>
            </a:r>
            <a:br>
              <a:rPr lang="en-US" dirty="0"/>
            </a:br>
            <a:r>
              <a:rPr lang="en-US" dirty="0"/>
              <a:t>Tel. 030 887140-0</a:t>
            </a:r>
            <a:br>
              <a:rPr lang="en-US" dirty="0"/>
            </a:br>
            <a:r>
              <a:rPr lang="en-US" dirty="0"/>
              <a:t>Fax. 030 887140-40</a:t>
            </a:r>
            <a:br>
              <a:rPr lang="en-US" dirty="0"/>
            </a:br>
            <a:r>
              <a:rPr lang="en-US" dirty="0"/>
              <a:t>info@psychotherapeutenkammer-berlin.de</a:t>
            </a:r>
            <a:br>
              <a:rPr lang="en-US" dirty="0"/>
            </a:br>
            <a:endParaRPr lang="en-US" dirty="0"/>
          </a:p>
        </p:txBody>
      </p:sp>
    </p:spTree>
    <p:extLst>
      <p:ext uri="{BB962C8B-B14F-4D97-AF65-F5344CB8AC3E}">
        <p14:creationId xmlns:p14="http://schemas.microsoft.com/office/powerpoint/2010/main" val="226302033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53642-9CC2-B067-D960-F24E6D375B4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0304AFA-1ECE-8EA1-3AE3-9727ED9364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6F5BA11-938F-3E2E-6E79-5F837243FF58}"/>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5" name="Fußzeilenplatzhalter 4">
            <a:extLst>
              <a:ext uri="{FF2B5EF4-FFF2-40B4-BE49-F238E27FC236}">
                <a16:creationId xmlns:a16="http://schemas.microsoft.com/office/drawing/2014/main" id="{7B88D8AF-DD1D-9799-EF22-86C9AB0EAD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FCDD912-BDD6-C1C1-AB32-886D767E1C4E}"/>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139419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D345C-3C12-4BF2-BFB9-868DBBCF880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1A7D4E6-7A2A-A454-9AC7-3CCD45681FC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32D8866-30B4-66CF-5D11-C14FFBAA878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C112969-4DD3-02C6-2B45-8D7698F426B1}"/>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6" name="Fußzeilenplatzhalter 5">
            <a:extLst>
              <a:ext uri="{FF2B5EF4-FFF2-40B4-BE49-F238E27FC236}">
                <a16:creationId xmlns:a16="http://schemas.microsoft.com/office/drawing/2014/main" id="{254C8C19-215C-D8C3-7616-E0B91FD7672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BDA0646-95BF-D402-5D4C-AA92558A250F}"/>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7944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7E9EC-6495-8261-08D8-EB6179C3E35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AFB663B-7BB2-A731-382B-5AB3D75C6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D76B081-F816-9EAA-1DF8-623004DDB61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994660E-70E5-E03A-D862-493295D63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789F069-14C6-DBAE-0E72-C05C1A51B32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7BC9436-128A-822C-4B6E-D3BE7D1DA57A}"/>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8" name="Fußzeilenplatzhalter 7">
            <a:extLst>
              <a:ext uri="{FF2B5EF4-FFF2-40B4-BE49-F238E27FC236}">
                <a16:creationId xmlns:a16="http://schemas.microsoft.com/office/drawing/2014/main" id="{0581F08E-D482-861D-D243-B97F5C15464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A43F2C8-7DE5-DBE6-2774-6EC95C3F76A6}"/>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283543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3EBE7-0F65-D723-55C2-12935E37BA9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2B2BAAB-8994-2C2A-5C43-1F0F34A06164}"/>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4" name="Fußzeilenplatzhalter 3">
            <a:extLst>
              <a:ext uri="{FF2B5EF4-FFF2-40B4-BE49-F238E27FC236}">
                <a16:creationId xmlns:a16="http://schemas.microsoft.com/office/drawing/2014/main" id="{3673C15B-6AB2-F59A-E88F-9DC72A8D89D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1E0436D-CF10-6E34-A2AF-137446E16ADF}"/>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425520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475536-22D8-E41E-E0F3-89A34E3A7C6F}"/>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3" name="Fußzeilenplatzhalter 2">
            <a:extLst>
              <a:ext uri="{FF2B5EF4-FFF2-40B4-BE49-F238E27FC236}">
                <a16:creationId xmlns:a16="http://schemas.microsoft.com/office/drawing/2014/main" id="{23D1DCCF-2914-48AB-53DD-72A15102AEB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553ED53-4107-C454-CAD0-FBA644AF9370}"/>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164786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CE693-14F4-4812-836F-8462CF78975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6A77280-4A9A-4038-37B5-37CFB78A1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A64F3F8-41F5-EB6F-F435-20AFDD736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4AA7248-7BA6-261E-961B-6AF5B655223D}"/>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6" name="Fußzeilenplatzhalter 5">
            <a:extLst>
              <a:ext uri="{FF2B5EF4-FFF2-40B4-BE49-F238E27FC236}">
                <a16:creationId xmlns:a16="http://schemas.microsoft.com/office/drawing/2014/main" id="{AC9A0030-B183-7545-775B-CF0EB8223B9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0963BC1-C04C-2617-CF69-60AF24B014DC}"/>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390500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AE339-634E-0A24-4818-80BCB7D1C22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101AD6A-BF53-ECCE-7519-6374F61034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996FF35-1554-EC8B-4A36-5A312D3CF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E803C1-F3D8-ECE6-12CF-192614073703}"/>
              </a:ext>
            </a:extLst>
          </p:cNvPr>
          <p:cNvSpPr>
            <a:spLocks noGrp="1"/>
          </p:cNvSpPr>
          <p:nvPr>
            <p:ph type="dt" sz="half" idx="10"/>
          </p:nvPr>
        </p:nvSpPr>
        <p:spPr/>
        <p:txBody>
          <a:bodyPr/>
          <a:lstStyle/>
          <a:p>
            <a:fld id="{976618CF-8BA0-4600-9B91-6D5AB137B64A}" type="datetimeFigureOut">
              <a:rPr lang="de-DE" smtClean="0"/>
              <a:t>04.06.2026</a:t>
            </a:fld>
            <a:endParaRPr lang="de-DE"/>
          </a:p>
        </p:txBody>
      </p:sp>
      <p:sp>
        <p:nvSpPr>
          <p:cNvPr id="6" name="Fußzeilenplatzhalter 5">
            <a:extLst>
              <a:ext uri="{FF2B5EF4-FFF2-40B4-BE49-F238E27FC236}">
                <a16:creationId xmlns:a16="http://schemas.microsoft.com/office/drawing/2014/main" id="{CEB79C09-C743-BD34-9AD8-03DB29EEC3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306875F-6D96-00D8-4755-450FD2B1926C}"/>
              </a:ext>
            </a:extLst>
          </p:cNvPr>
          <p:cNvSpPr>
            <a:spLocks noGrp="1"/>
          </p:cNvSpPr>
          <p:nvPr>
            <p:ph type="sldNum" sz="quarter" idx="12"/>
          </p:nvPr>
        </p:nvSpPr>
        <p:spPr/>
        <p:txBody>
          <a:bodyPr/>
          <a:lstStyle/>
          <a:p>
            <a:fld id="{B7AC9453-D85B-4AB0-8EA0-E0BC436E65FB}" type="slidenum">
              <a:rPr lang="de-DE" smtClean="0"/>
              <a:t>‹Nr.›</a:t>
            </a:fld>
            <a:endParaRPr lang="de-DE"/>
          </a:p>
        </p:txBody>
      </p:sp>
    </p:spTree>
    <p:extLst>
      <p:ext uri="{BB962C8B-B14F-4D97-AF65-F5344CB8AC3E}">
        <p14:creationId xmlns:p14="http://schemas.microsoft.com/office/powerpoint/2010/main" val="403949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1EBD46F-5DDE-432A-20FF-8D83B93E6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6BE4BFB-7554-9548-8F51-BA109A4E0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8542CAD-8879-8ACB-9DFE-4AA3FEE21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6618CF-8BA0-4600-9B91-6D5AB137B64A}" type="datetimeFigureOut">
              <a:rPr lang="de-DE" smtClean="0"/>
              <a:t>04.06.2026</a:t>
            </a:fld>
            <a:endParaRPr lang="de-DE"/>
          </a:p>
        </p:txBody>
      </p:sp>
      <p:sp>
        <p:nvSpPr>
          <p:cNvPr id="5" name="Fußzeilenplatzhalter 4">
            <a:extLst>
              <a:ext uri="{FF2B5EF4-FFF2-40B4-BE49-F238E27FC236}">
                <a16:creationId xmlns:a16="http://schemas.microsoft.com/office/drawing/2014/main" id="{D48A6DDB-5803-6B91-7548-1D7846111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10260A2B-338B-0552-9568-5A007CD01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AC9453-D85B-4AB0-8EA0-E0BC436E65FB}" type="slidenum">
              <a:rPr lang="de-DE" smtClean="0"/>
              <a:t>‹Nr.›</a:t>
            </a:fld>
            <a:endParaRPr lang="de-DE"/>
          </a:p>
        </p:txBody>
      </p:sp>
    </p:spTree>
    <p:extLst>
      <p:ext uri="{BB962C8B-B14F-4D97-AF65-F5344CB8AC3E}">
        <p14:creationId xmlns:p14="http://schemas.microsoft.com/office/powerpoint/2010/main" val="269990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lang="de-DE" dirty="0"/>
              <a:t>Titelmasterformat durch Klicken bearbeiten</a:t>
            </a:r>
            <a:endParaRPr lang="en-US" dirty="0"/>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e Placeholder 13"/>
          <p:cNvSpPr>
            <a:spLocks noGrp="1"/>
          </p:cNvSpPr>
          <p:nvPr>
            <p:ph type="dt" sz="half" idx="2"/>
          </p:nvPr>
        </p:nvSpPr>
        <p:spPr>
          <a:xfrm>
            <a:off x="8112224" y="6492876"/>
            <a:ext cx="3248587" cy="365125"/>
          </a:xfrm>
          <a:prstGeom prst="rect">
            <a:avLst/>
          </a:prstGeom>
          <a:solidFill>
            <a:schemeClr val="tx2">
              <a:lumMod val="65000"/>
            </a:schemeClr>
          </a:solidFill>
        </p:spPr>
        <p:txBody>
          <a:bodyPr vert="horz" anchor="ctr" anchorCtr="0"/>
          <a:lstStyle>
            <a:lvl1pPr algn="l">
              <a:defRPr sz="1400">
                <a:solidFill>
                  <a:schemeClr val="tx2"/>
                </a:solidFill>
              </a:defRPr>
            </a:lvl1pPr>
          </a:lstStyle>
          <a:p>
            <a:fld id="{1AC82A84-7E97-405B-9461-2ED559FFC349}" type="datetime1">
              <a:rPr lang="de-DE" smtClean="0"/>
              <a:t>04.06.2026</a:t>
            </a:fld>
            <a:endParaRPr lang="en-US" sz="1400" dirty="0">
              <a:solidFill>
                <a:schemeClr val="tx2"/>
              </a:solidFill>
            </a:endParaRPr>
          </a:p>
        </p:txBody>
      </p:sp>
      <p:sp>
        <p:nvSpPr>
          <p:cNvPr id="3" name="Footer Placeholder 2"/>
          <p:cNvSpPr>
            <a:spLocks noGrp="1"/>
          </p:cNvSpPr>
          <p:nvPr>
            <p:ph type="ftr" sz="quarter" idx="3"/>
          </p:nvPr>
        </p:nvSpPr>
        <p:spPr>
          <a:xfrm>
            <a:off x="1" y="6492876"/>
            <a:ext cx="8040911" cy="365125"/>
          </a:xfrm>
          <a:prstGeom prst="rect">
            <a:avLst/>
          </a:prstGeom>
          <a:solidFill>
            <a:schemeClr val="accent2"/>
          </a:solidFill>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a:defRPr sz="1400" b="1">
                <a:solidFill>
                  <a:srgbClr val="FFFFFF"/>
                </a:solidFill>
              </a:defRPr>
            </a:lvl1pPr>
          </a:lstStyle>
          <a:p>
            <a:pPr algn="ctr"/>
            <a:fld id="{8F82E0A0-C266-4798-8C8F-B9F91E9DA37E}" type="slidenum">
              <a:rPr lang="en-US" sz="1400" b="1" smtClean="0">
                <a:solidFill>
                  <a:srgbClr val="FFFFFF"/>
                </a:solidFill>
              </a:rPr>
              <a:pPr algn="ctr"/>
              <a:t>‹Nr.›</a:t>
            </a:fld>
            <a:endParaRPr lang="en-US" sz="1400" b="1" dirty="0">
              <a:solidFill>
                <a:srgbClr val="FFFFFF"/>
              </a:solidFill>
            </a:endParaRPr>
          </a:p>
        </p:txBody>
      </p:sp>
      <p:pic>
        <p:nvPicPr>
          <p:cNvPr id="1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376586" y="6468726"/>
            <a:ext cx="815415" cy="3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94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1" latinLnBrk="0" hangingPunct="1">
        <a:spcBef>
          <a:spcPct val="0"/>
        </a:spcBef>
        <a:buNone/>
        <a:defRPr sz="3200" b="1" kern="1200">
          <a:solidFill>
            <a:schemeClr val="tx1">
              <a:lumMod val="50000"/>
            </a:schemeClr>
          </a:solidFill>
          <a:effectLst/>
          <a:latin typeface="+mj-lt"/>
          <a:ea typeface="+mj-ea"/>
          <a:cs typeface="+mj-cs"/>
        </a:defRPr>
      </a:lvl1pPr>
    </p:titleStyle>
    <p:bodyStyle>
      <a:lvl1pPr marL="457200" indent="-457200" algn="l" rtl="0" eaLnBrk="1" latinLnBrk="0" hangingPunct="1">
        <a:spcBef>
          <a:spcPts val="700"/>
        </a:spcBef>
        <a:buClr>
          <a:srgbClr val="C00000"/>
        </a:buClr>
        <a:buSzPct val="120000"/>
        <a:buFont typeface="Wingdings" pitchFamily="2" charset="2"/>
        <a:buChar char="§"/>
        <a:defRPr sz="2800" kern="1200">
          <a:solidFill>
            <a:schemeClr val="tx1">
              <a:lumMod val="50000"/>
            </a:schemeClr>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400" kern="1200">
          <a:solidFill>
            <a:schemeClr val="tx1">
              <a:lumMod val="50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000" kern="1200">
          <a:solidFill>
            <a:schemeClr val="tx1">
              <a:lumMod val="50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lumMod val="50000"/>
            </a:schemeClr>
          </a:solidFill>
          <a:latin typeface="+mn-lt"/>
          <a:ea typeface="+mn-ea"/>
          <a:cs typeface="+mn-cs"/>
        </a:defRPr>
      </a:lvl4pPr>
      <a:lvl5pPr marL="1828800" indent="-228600" algn="l" rtl="0" eaLnBrk="1" latinLnBrk="0" hangingPunct="1">
        <a:spcBef>
          <a:spcPts val="400"/>
        </a:spcBef>
        <a:buClr>
          <a:schemeClr val="accent1">
            <a:lumMod val="20000"/>
            <a:lumOff val="80000"/>
          </a:schemeClr>
        </a:buClr>
        <a:buSzPct val="65000"/>
        <a:buFont typeface="Wingdings"/>
        <a:buChar char=""/>
        <a:defRPr sz="2000" kern="1200">
          <a:solidFill>
            <a:schemeClr val="tx1">
              <a:lumMod val="50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psychotherapeutenkammer-berlin.de/thema/honorarkuerzungen" TargetMode="External"/><Relationship Id="rId2" Type="http://schemas.openxmlformats.org/officeDocument/2006/relationships/hyperlink" Target="https://www.bptk.de/" TargetMode="External"/><Relationship Id="rId1" Type="http://schemas.openxmlformats.org/officeDocument/2006/relationships/slideLayout" Target="../slideLayouts/slideLayout13.xml"/><Relationship Id="rId6" Type="http://schemas.openxmlformats.org/officeDocument/2006/relationships/hyperlink" Target="https://www.change.org/p/monatelange-wartezeiten-und-jetzt-werden-psychotherapeutische-leistungen-gek%C3%BCrzt" TargetMode="External"/><Relationship Id="rId5" Type="http://schemas.openxmlformats.org/officeDocument/2006/relationships/hyperlink" Target="https://epetitionen.bundestag.de/petitionen/_2026/_03/_22/Petition_196912.html" TargetMode="External"/><Relationship Id="rId4" Type="http://schemas.openxmlformats.org/officeDocument/2006/relationships/hyperlink" Target="https://www.dptv.de/im-fokus/honorarkuerzu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undesgesundheitsministerium.de/service/kontakt"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www.abgeordnetenwatch.de/bundestag/abgeordnete" TargetMode="External"/><Relationship Id="rId4" Type="http://schemas.openxmlformats.org/officeDocument/2006/relationships/hyperlink" Target="https://www.bundestag.de/ausschuesse/gesundhe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B85CE212-7EC9-4C34-803B-3B5E6CFFA5B5}" type="datetime1">
              <a:rPr lang="de-DE">
                <a:solidFill>
                  <a:srgbClr val="7F7F7F">
                    <a:lumMod val="75000"/>
                  </a:srgbClr>
                </a:solidFill>
                <a:latin typeface="Calibri"/>
              </a:rPr>
              <a:pPr/>
              <a:t>04.06.2026</a:t>
            </a:fld>
            <a:endParaRPr lang="en-US" dirty="0">
              <a:solidFill>
                <a:srgbClr val="7F7F7F">
                  <a:lumMod val="75000"/>
                </a:srgbClr>
              </a:solidFill>
              <a:latin typeface="Calibri"/>
            </a:endParaRPr>
          </a:p>
        </p:txBody>
      </p:sp>
      <p:sp>
        <p:nvSpPr>
          <p:cNvPr id="2" name="Rectangle 2"/>
          <p:cNvSpPr>
            <a:spLocks noGrp="1"/>
          </p:cNvSpPr>
          <p:nvPr>
            <p:ph type="ctrTitle"/>
          </p:nvPr>
        </p:nvSpPr>
        <p:spPr>
          <a:xfrm>
            <a:off x="1775520" y="2263326"/>
            <a:ext cx="8784976" cy="4032448"/>
          </a:xfrm>
        </p:spPr>
        <p:txBody>
          <a:bodyPr>
            <a:noAutofit/>
          </a:bodyPr>
          <a:lstStyle/>
          <a:p>
            <a:r>
              <a:rPr lang="de-DE" sz="3200" dirty="0"/>
              <a:t>Psychotherapie bei SMI Patient*innen: </a:t>
            </a:r>
            <a:br>
              <a:rPr lang="de-DE" sz="3200" dirty="0"/>
            </a:br>
            <a:r>
              <a:rPr lang="de-DE" sz="3200" dirty="0"/>
              <a:t>Die Perspektive</a:t>
            </a:r>
            <a:br>
              <a:rPr lang="de-DE" sz="3200" dirty="0"/>
            </a:br>
            <a:r>
              <a:rPr lang="de-DE" sz="3200" dirty="0"/>
              <a:t>der Psychotherapeutenkammer Berlin</a:t>
            </a:r>
            <a:br>
              <a:rPr lang="de-DE" sz="3200" spc="-1" dirty="0">
                <a:solidFill>
                  <a:srgbClr val="020202"/>
                </a:solidFill>
                <a:uFill>
                  <a:solidFill>
                    <a:srgbClr val="FFFFFF"/>
                  </a:solidFill>
                </a:uFill>
                <a:ea typeface="DejaVu Sans"/>
              </a:rPr>
            </a:br>
            <a:br>
              <a:rPr lang="de-DE" sz="2800" spc="-1" dirty="0">
                <a:solidFill>
                  <a:srgbClr val="020202"/>
                </a:solidFill>
                <a:uFill>
                  <a:solidFill>
                    <a:srgbClr val="FFFFFF"/>
                  </a:solidFill>
                </a:uFill>
                <a:ea typeface="DejaVu Sans"/>
              </a:rPr>
            </a:br>
            <a:r>
              <a:rPr lang="de-DE" sz="2400" dirty="0"/>
              <a:t>03.06.2026</a:t>
            </a:r>
            <a:br>
              <a:rPr lang="de-DE" sz="2400" dirty="0"/>
            </a:br>
            <a:br>
              <a:rPr lang="de-DE" sz="2800" spc="-1" dirty="0">
                <a:solidFill>
                  <a:srgbClr val="020202"/>
                </a:solidFill>
                <a:uFill>
                  <a:solidFill>
                    <a:srgbClr val="FFFFFF"/>
                  </a:solidFill>
                </a:uFill>
                <a:ea typeface="DejaVu Sans"/>
              </a:rPr>
            </a:br>
            <a:r>
              <a:rPr lang="de-DE" sz="2400" cap="none" dirty="0"/>
              <a:t>Dr. Lea Gutz</a:t>
            </a:r>
            <a:br>
              <a:rPr lang="de-DE" sz="2400" cap="none" dirty="0"/>
            </a:br>
            <a:r>
              <a:rPr lang="de-DE" sz="2000" cap="none" dirty="0"/>
              <a:t>Vizepräsidentin der Psychotherapeutenkammer Berlin</a:t>
            </a:r>
            <a:endParaRPr lang="de-DE" sz="2000" dirty="0">
              <a:solidFill>
                <a:srgbClr val="02020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D7707-213C-FE40-BC34-AB8C6150ECCF}"/>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8D603F00-1DED-1D64-320E-EC2410F8E5F6}"/>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5" name="Textfeld 4">
            <a:extLst>
              <a:ext uri="{FF2B5EF4-FFF2-40B4-BE49-F238E27FC236}">
                <a16:creationId xmlns:a16="http://schemas.microsoft.com/office/drawing/2014/main" id="{4A3C6C7B-A048-62E6-574B-6A8AF6ED3F76}"/>
              </a:ext>
            </a:extLst>
          </p:cNvPr>
          <p:cNvSpPr txBox="1"/>
          <p:nvPr/>
        </p:nvSpPr>
        <p:spPr>
          <a:xfrm>
            <a:off x="1106905" y="1998575"/>
            <a:ext cx="9561096" cy="4157292"/>
          </a:xfrm>
          <a:prstGeom prst="rect">
            <a:avLst/>
          </a:prstGeom>
          <a:noFill/>
        </p:spPr>
        <p:txBody>
          <a:bodyPr wrap="square" rtlCol="0">
            <a:spAutoFit/>
          </a:bodyPr>
          <a:lstStyle/>
          <a:p>
            <a:pPr marL="228600" lvl="0" indent="-228600">
              <a:lnSpc>
                <a:spcPct val="110000"/>
              </a:lnSpc>
              <a:spcBef>
                <a:spcPts val="1000"/>
              </a:spcBef>
              <a:spcAft>
                <a:spcPts val="1200"/>
              </a:spcAft>
              <a:buFont typeface="Arial" panose="020B0604020202020204" pitchFamily="34" charset="0"/>
              <a:buChar char="•"/>
              <a:defRPr/>
            </a:pPr>
            <a:r>
              <a:rPr lang="de-DE" sz="2400" b="1" u="sng" dirty="0">
                <a:solidFill>
                  <a:schemeClr val="bg2">
                    <a:lumMod val="75000"/>
                  </a:schemeClr>
                </a:solidFill>
                <a:latin typeface="Arial" panose="020B0604020202020204" pitchFamily="34" charset="0"/>
                <a:cs typeface="Arial" panose="020B0604020202020204" pitchFamily="34" charset="0"/>
              </a:rPr>
              <a:t>Ziel: </a:t>
            </a:r>
            <a:r>
              <a:rPr lang="de-DE" sz="2400" dirty="0">
                <a:solidFill>
                  <a:prstClr val="black">
                    <a:lumMod val="65000"/>
                    <a:lumOff val="35000"/>
                  </a:prstClr>
                </a:solidFill>
                <a:latin typeface="Arial" panose="020B0604020202020204" pitchFamily="34" charset="0"/>
                <a:cs typeface="Arial" panose="020B0604020202020204" pitchFamily="34" charset="0"/>
              </a:rPr>
              <a:t>Verbesserung der Versorgung von Patient*innen mit schweren psychischen Erkrankungen (Erwachsene &amp; Kinder)</a:t>
            </a:r>
          </a:p>
          <a:p>
            <a:pPr marL="228600" marR="0" lvl="0" indent="-228600" algn="l" defTabSz="914400" rtl="0" eaLnBrk="1" fontAlgn="auto" latinLnBrk="0" hangingPunct="1">
              <a:lnSpc>
                <a:spcPct val="110000"/>
              </a:lnSpc>
              <a:spcBef>
                <a:spcPts val="1000"/>
              </a:spcBef>
              <a:spcAft>
                <a:spcPts val="1200"/>
              </a:spcAft>
              <a:buClrTx/>
              <a:buSzTx/>
              <a:buFont typeface="Arial" panose="020B0604020202020204" pitchFamily="34" charset="0"/>
              <a:buChar char="•"/>
              <a:tabLst/>
              <a:defRPr/>
            </a:pP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Ursprünglich im Entwurf des Gesundheitsversorgungs-</a:t>
            </a:r>
            <a:r>
              <a:rPr kumimoji="0" lang="de-DE" sz="240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stärkungsgesetzes</a:t>
            </a: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vorgesehenen </a:t>
            </a:r>
          </a:p>
          <a:p>
            <a:pPr marL="228600" marR="0" lvl="0" indent="-228600" algn="l" defTabSz="914400" rtl="0" eaLnBrk="1" fontAlgn="auto" latinLnBrk="0" hangingPunct="1">
              <a:lnSpc>
                <a:spcPct val="110000"/>
              </a:lnSpc>
              <a:spcBef>
                <a:spcPts val="1000"/>
              </a:spcBef>
              <a:spcAft>
                <a:spcPts val="1200"/>
              </a:spcAft>
              <a:buClrTx/>
              <a:buSzTx/>
              <a:buFont typeface="Arial" panose="020B0604020202020204" pitchFamily="34" charset="0"/>
              <a:buChar char="•"/>
              <a:tabLst/>
              <a:defRPr/>
            </a:pPr>
            <a:r>
              <a:rPr lang="de-DE" sz="2400" dirty="0">
                <a:solidFill>
                  <a:prstClr val="black">
                    <a:lumMod val="65000"/>
                    <a:lumOff val="35000"/>
                  </a:prstClr>
                </a:solidFill>
                <a:latin typeface="Arial" panose="020B0604020202020204" pitchFamily="34" charset="0"/>
                <a:cs typeface="Arial" panose="020B0604020202020204" pitchFamily="34" charset="0"/>
              </a:rPr>
              <a:t>Erfolgreicher Einsatz der Bundespsychotherapeutenkammer die Regelung alternativ über eine isolierte Änderung der Ärzte-Zulassungsverordnung (Ärzte-ZV) auf den Weg zu bringen</a:t>
            </a:r>
            <a:endPar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1200"/>
              </a:spcAft>
              <a:buClrTx/>
              <a:buSzTx/>
              <a:buFont typeface="Arial" panose="020B0604020202020204" pitchFamily="34" charset="0"/>
              <a:buChar char="•"/>
              <a:tabLst/>
              <a:defRPr/>
            </a:pP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zum 20. Februar 2025 in Kraft getreten</a:t>
            </a:r>
          </a:p>
        </p:txBody>
      </p:sp>
      <p:sp>
        <p:nvSpPr>
          <p:cNvPr id="4" name="Titel 1">
            <a:extLst>
              <a:ext uri="{FF2B5EF4-FFF2-40B4-BE49-F238E27FC236}">
                <a16:creationId xmlns:a16="http://schemas.microsoft.com/office/drawing/2014/main" id="{CEFD9821-1A84-EA91-9949-06EA18195714}"/>
              </a:ext>
            </a:extLst>
          </p:cNvPr>
          <p:cNvSpPr>
            <a:spLocks noGrp="1"/>
          </p:cNvSpPr>
          <p:nvPr>
            <p:ph type="title"/>
          </p:nvPr>
        </p:nvSpPr>
        <p:spPr>
          <a:xfrm>
            <a:off x="465222" y="209302"/>
            <a:ext cx="11566358" cy="990600"/>
          </a:xfrm>
        </p:spPr>
        <p:txBody>
          <a:bodyPr>
            <a:normAutofit/>
          </a:bodyPr>
          <a:lstStyle/>
          <a:p>
            <a:r>
              <a:rPr lang="de-DE" sz="2700" dirty="0">
                <a:solidFill>
                  <a:schemeClr val="tx1">
                    <a:lumMod val="75000"/>
                  </a:schemeClr>
                </a:solidFill>
                <a:latin typeface="Arial" panose="020B0604020202020204" pitchFamily="34" charset="0"/>
                <a:cs typeface="Arial" panose="020B0604020202020204" pitchFamily="34" charset="0"/>
              </a:rPr>
              <a:t>Neuer Ermächtigungstatbestand nach § 31 Abs. 1 Satz 3 </a:t>
            </a:r>
            <a:r>
              <a:rPr lang="de-DE" sz="2700" dirty="0">
                <a:solidFill>
                  <a:prstClr val="black">
                    <a:lumMod val="65000"/>
                    <a:lumOff val="35000"/>
                  </a:prstClr>
                </a:solidFill>
                <a:latin typeface="Arial" panose="020B0604020202020204" pitchFamily="34" charset="0"/>
                <a:cs typeface="Arial" panose="020B0604020202020204" pitchFamily="34" charset="0"/>
              </a:rPr>
              <a:t>Ärzte-ZV</a:t>
            </a:r>
            <a:endParaRPr lang="de-DE" sz="27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49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E0F01-7703-EA3D-B1F5-F21B31D9F3B1}"/>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A6F84AAE-6026-05C7-89CA-C9B58063B3B1}"/>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5" name="Textfeld 4">
            <a:extLst>
              <a:ext uri="{FF2B5EF4-FFF2-40B4-BE49-F238E27FC236}">
                <a16:creationId xmlns:a16="http://schemas.microsoft.com/office/drawing/2014/main" id="{D0AEE5AC-CEC6-B3A6-0B0F-9389BEE894DA}"/>
              </a:ext>
            </a:extLst>
          </p:cNvPr>
          <p:cNvSpPr txBox="1"/>
          <p:nvPr/>
        </p:nvSpPr>
        <p:spPr>
          <a:xfrm>
            <a:off x="530889" y="1597690"/>
            <a:ext cx="11130221" cy="4895186"/>
          </a:xfrm>
          <a:prstGeom prst="rect">
            <a:avLst/>
          </a:prstGeom>
          <a:noFill/>
        </p:spPr>
        <p:txBody>
          <a:bodyPr wrap="square" rtlCol="0">
            <a:spAutoFit/>
          </a:bodyPr>
          <a:lstStyle/>
          <a:p>
            <a:pPr marL="228600" lvl="0" indent="-228600">
              <a:lnSpc>
                <a:spcPct val="110000"/>
              </a:lnSpc>
              <a:spcBef>
                <a:spcPts val="1000"/>
              </a:spcBef>
              <a:spcAft>
                <a:spcPts val="1200"/>
              </a:spcAft>
              <a:buFont typeface="Arial" panose="020B0604020202020204" pitchFamily="34" charset="0"/>
              <a:buChar char="•"/>
              <a:defRPr/>
            </a:pPr>
            <a:r>
              <a:rPr lang="de-DE" sz="2000" dirty="0">
                <a:solidFill>
                  <a:schemeClr val="bg2">
                    <a:lumMod val="75000"/>
                  </a:schemeClr>
                </a:solidFill>
                <a:latin typeface="Arial" panose="020B0604020202020204" pitchFamily="34" charset="0"/>
                <a:cs typeface="Arial" panose="020B0604020202020204" pitchFamily="34" charset="0"/>
              </a:rPr>
              <a:t>Ärzte (Psychotherapeut*innen, KJP) mit einer für die Behandlung erforderlichen abgeschlossenen Weiterbildung </a:t>
            </a:r>
            <a:r>
              <a:rPr lang="de-DE" sz="2000" b="1" dirty="0">
                <a:solidFill>
                  <a:schemeClr val="bg2">
                    <a:lumMod val="75000"/>
                  </a:schemeClr>
                </a:solidFill>
                <a:latin typeface="Arial" panose="020B0604020202020204" pitchFamily="34" charset="0"/>
                <a:cs typeface="Arial" panose="020B0604020202020204" pitchFamily="34" charset="0"/>
              </a:rPr>
              <a:t>sind</a:t>
            </a:r>
            <a:r>
              <a:rPr lang="de-DE" sz="2000" dirty="0">
                <a:solidFill>
                  <a:schemeClr val="bg2">
                    <a:lumMod val="75000"/>
                  </a:schemeClr>
                </a:solidFill>
                <a:latin typeface="Arial" panose="020B0604020202020204" pitchFamily="34" charset="0"/>
                <a:cs typeface="Arial" panose="020B0604020202020204" pitchFamily="34" charset="0"/>
              </a:rPr>
              <a:t> vom Zulassungsausschuss auf Antrag zur ambulanten psychotherapeutischen und psychiatrischen Versorgung von Personen, die </a:t>
            </a:r>
            <a:r>
              <a:rPr lang="de-DE" sz="2000" u="sng" dirty="0">
                <a:solidFill>
                  <a:schemeClr val="bg2">
                    <a:lumMod val="75000"/>
                  </a:schemeClr>
                </a:solidFill>
                <a:latin typeface="Arial" panose="020B0604020202020204" pitchFamily="34" charset="0"/>
                <a:cs typeface="Arial" panose="020B0604020202020204" pitchFamily="34" charset="0"/>
              </a:rPr>
              <a:t>intellektuell beeinträchtigt</a:t>
            </a:r>
            <a:r>
              <a:rPr lang="de-DE" sz="2000" dirty="0">
                <a:solidFill>
                  <a:schemeClr val="bg2">
                    <a:lumMod val="75000"/>
                  </a:schemeClr>
                </a:solidFill>
                <a:latin typeface="Arial" panose="020B0604020202020204" pitchFamily="34" charset="0"/>
                <a:cs typeface="Arial" panose="020B0604020202020204" pitchFamily="34" charset="0"/>
              </a:rPr>
              <a:t> sind, unter einer bestehenden </a:t>
            </a:r>
            <a:r>
              <a:rPr lang="de-DE" sz="2000" u="sng" dirty="0">
                <a:solidFill>
                  <a:schemeClr val="bg2">
                    <a:lumMod val="75000"/>
                  </a:schemeClr>
                </a:solidFill>
                <a:latin typeface="Arial" panose="020B0604020202020204" pitchFamily="34" charset="0"/>
                <a:cs typeface="Arial" panose="020B0604020202020204" pitchFamily="34" charset="0"/>
              </a:rPr>
              <a:t>Suchterkrankung</a:t>
            </a:r>
            <a:r>
              <a:rPr lang="de-DE" sz="2000" dirty="0">
                <a:solidFill>
                  <a:schemeClr val="bg2">
                    <a:lumMod val="75000"/>
                  </a:schemeClr>
                </a:solidFill>
                <a:latin typeface="Arial" panose="020B0604020202020204" pitchFamily="34" charset="0"/>
                <a:cs typeface="Arial" panose="020B0604020202020204" pitchFamily="34" charset="0"/>
              </a:rPr>
              <a:t> leiden oder aufgrund eines </a:t>
            </a:r>
            <a:r>
              <a:rPr lang="de-DE" sz="2000" u="sng" dirty="0">
                <a:solidFill>
                  <a:schemeClr val="bg2">
                    <a:lumMod val="75000"/>
                  </a:schemeClr>
                </a:solidFill>
                <a:latin typeface="Arial" panose="020B0604020202020204" pitchFamily="34" charset="0"/>
                <a:cs typeface="Arial" panose="020B0604020202020204" pitchFamily="34" charset="0"/>
              </a:rPr>
              <a:t>erheblich eingeschränkten Funktionsniveaus</a:t>
            </a:r>
            <a:r>
              <a:rPr lang="de-DE" sz="2000" dirty="0">
                <a:solidFill>
                  <a:schemeClr val="bg2">
                    <a:lumMod val="75000"/>
                  </a:schemeClr>
                </a:solidFill>
                <a:latin typeface="Arial" panose="020B0604020202020204" pitchFamily="34" charset="0"/>
                <a:cs typeface="Arial" panose="020B0604020202020204" pitchFamily="34" charset="0"/>
              </a:rPr>
              <a:t> sozial benachteiligt sind, </a:t>
            </a:r>
            <a:r>
              <a:rPr lang="de-DE" sz="2000" b="1" dirty="0">
                <a:solidFill>
                  <a:schemeClr val="bg2">
                    <a:lumMod val="75000"/>
                  </a:schemeClr>
                </a:solidFill>
                <a:latin typeface="Arial" panose="020B0604020202020204" pitchFamily="34" charset="0"/>
                <a:cs typeface="Arial" panose="020B0604020202020204" pitchFamily="34" charset="0"/>
              </a:rPr>
              <a:t>zu ermächtigen</a:t>
            </a:r>
            <a:r>
              <a:rPr lang="de-DE" sz="2000" dirty="0">
                <a:solidFill>
                  <a:schemeClr val="bg2">
                    <a:lumMod val="75000"/>
                  </a:schemeClr>
                </a:solidFill>
                <a:latin typeface="Arial" panose="020B0604020202020204" pitchFamily="34" charset="0"/>
                <a:cs typeface="Arial" panose="020B0604020202020204" pitchFamily="34" charset="0"/>
              </a:rPr>
              <a:t>. </a:t>
            </a:r>
          </a:p>
          <a:p>
            <a:pPr marL="228600" lvl="0" indent="-228600">
              <a:lnSpc>
                <a:spcPct val="110000"/>
              </a:lnSpc>
              <a:spcBef>
                <a:spcPts val="1000"/>
              </a:spcBef>
              <a:spcAft>
                <a:spcPts val="1200"/>
              </a:spcAft>
              <a:buFont typeface="Arial" panose="020B0604020202020204" pitchFamily="34" charset="0"/>
              <a:buChar char="•"/>
              <a:defRPr/>
            </a:pPr>
            <a:r>
              <a:rPr lang="de-DE" sz="2000" u="sng" dirty="0">
                <a:solidFill>
                  <a:schemeClr val="bg2">
                    <a:lumMod val="75000"/>
                  </a:schemeClr>
                </a:solidFill>
                <a:latin typeface="Arial" panose="020B0604020202020204" pitchFamily="34" charset="0"/>
                <a:cs typeface="Arial" panose="020B0604020202020204" pitchFamily="34" charset="0"/>
              </a:rPr>
              <a:t>Voraussetzung </a:t>
            </a:r>
            <a:r>
              <a:rPr lang="de-DE" sz="2000" dirty="0">
                <a:solidFill>
                  <a:schemeClr val="bg2">
                    <a:lumMod val="75000"/>
                  </a:schemeClr>
                </a:solidFill>
                <a:latin typeface="Arial" panose="020B0604020202020204" pitchFamily="34" charset="0"/>
                <a:cs typeface="Arial" panose="020B0604020202020204" pitchFamily="34" charset="0"/>
              </a:rPr>
              <a:t>für die Ermächtigung nach Satz 3 ist der Nachweis einer entsprechenden </a:t>
            </a:r>
            <a:r>
              <a:rPr lang="de-DE" sz="2000" u="sng" dirty="0">
                <a:solidFill>
                  <a:schemeClr val="bg2">
                    <a:lumMod val="75000"/>
                  </a:schemeClr>
                </a:solidFill>
                <a:latin typeface="Arial" panose="020B0604020202020204" pitchFamily="34" charset="0"/>
                <a:cs typeface="Arial" panose="020B0604020202020204" pitchFamily="34" charset="0"/>
              </a:rPr>
              <a:t>Kooperationsvereinbarung</a:t>
            </a:r>
            <a:r>
              <a:rPr lang="de-DE" sz="2000" dirty="0">
                <a:solidFill>
                  <a:schemeClr val="bg2">
                    <a:lumMod val="75000"/>
                  </a:schemeClr>
                </a:solidFill>
                <a:latin typeface="Arial" panose="020B0604020202020204" pitchFamily="34" charset="0"/>
                <a:cs typeface="Arial" panose="020B0604020202020204" pitchFamily="34" charset="0"/>
              </a:rPr>
              <a:t> des jeweiligen Arztes mit einem </a:t>
            </a:r>
          </a:p>
          <a:p>
            <a:pPr marL="685800" lvl="1" indent="-228600">
              <a:lnSpc>
                <a:spcPct val="110000"/>
              </a:lnSpc>
              <a:spcBef>
                <a:spcPts val="300"/>
              </a:spcBef>
              <a:buFont typeface="Arial" panose="020B0604020202020204" pitchFamily="34" charset="0"/>
              <a:buChar char="•"/>
              <a:defRPr/>
            </a:pPr>
            <a:r>
              <a:rPr lang="de-DE" dirty="0">
                <a:solidFill>
                  <a:schemeClr val="bg2">
                    <a:lumMod val="75000"/>
                  </a:schemeClr>
                </a:solidFill>
                <a:latin typeface="Arial" panose="020B0604020202020204" pitchFamily="34" charset="0"/>
                <a:cs typeface="Arial" panose="020B0604020202020204" pitchFamily="34" charset="0"/>
              </a:rPr>
              <a:t>nach § 119 des Fünften Buches Sozialgesetzbuch ermächtigten sozialpädiatrischen Zentrum, </a:t>
            </a:r>
          </a:p>
          <a:p>
            <a:pPr marL="685800" lvl="1" indent="-228600">
              <a:lnSpc>
                <a:spcPct val="110000"/>
              </a:lnSpc>
              <a:spcBef>
                <a:spcPts val="300"/>
              </a:spcBef>
              <a:buFont typeface="Arial" panose="020B0604020202020204" pitchFamily="34" charset="0"/>
              <a:buChar char="•"/>
              <a:defRPr/>
            </a:pPr>
            <a:r>
              <a:rPr lang="de-DE" dirty="0">
                <a:solidFill>
                  <a:schemeClr val="bg2">
                    <a:lumMod val="75000"/>
                  </a:schemeClr>
                </a:solidFill>
                <a:latin typeface="Arial" panose="020B0604020202020204" pitchFamily="34" charset="0"/>
                <a:cs typeface="Arial" panose="020B0604020202020204" pitchFamily="34" charset="0"/>
              </a:rPr>
              <a:t>einem nach § 119c des Fünften Buches Sozialgesetzbuch ermächtigten medizinischen Behandlungszentrum, </a:t>
            </a:r>
          </a:p>
          <a:p>
            <a:pPr marL="685800" lvl="1" indent="-228600">
              <a:lnSpc>
                <a:spcPct val="110000"/>
              </a:lnSpc>
              <a:spcBef>
                <a:spcPts val="300"/>
              </a:spcBef>
              <a:buFont typeface="Arial" panose="020B0604020202020204" pitchFamily="34" charset="0"/>
              <a:buChar char="•"/>
              <a:defRPr/>
            </a:pPr>
            <a:r>
              <a:rPr lang="de-DE" dirty="0">
                <a:solidFill>
                  <a:schemeClr val="bg2">
                    <a:lumMod val="75000"/>
                  </a:schemeClr>
                </a:solidFill>
                <a:latin typeface="Arial" panose="020B0604020202020204" pitchFamily="34" charset="0"/>
                <a:cs typeface="Arial" panose="020B0604020202020204" pitchFamily="34" charset="0"/>
              </a:rPr>
              <a:t>einer Einrichtung der Suchthilfe, </a:t>
            </a:r>
          </a:p>
          <a:p>
            <a:pPr marL="685800" lvl="1" indent="-228600">
              <a:lnSpc>
                <a:spcPct val="110000"/>
              </a:lnSpc>
              <a:spcBef>
                <a:spcPts val="300"/>
              </a:spcBef>
              <a:buFont typeface="Arial" panose="020B0604020202020204" pitchFamily="34" charset="0"/>
              <a:buChar char="•"/>
              <a:defRPr/>
            </a:pPr>
            <a:r>
              <a:rPr lang="de-DE" dirty="0">
                <a:solidFill>
                  <a:schemeClr val="bg2">
                    <a:lumMod val="75000"/>
                  </a:schemeClr>
                </a:solidFill>
                <a:latin typeface="Arial" panose="020B0604020202020204" pitchFamily="34" charset="0"/>
                <a:cs typeface="Arial" panose="020B0604020202020204" pitchFamily="34" charset="0"/>
              </a:rPr>
              <a:t>der Krisenhilfe oder </a:t>
            </a:r>
          </a:p>
          <a:p>
            <a:pPr marL="685800" lvl="1" indent="-228600">
              <a:lnSpc>
                <a:spcPct val="110000"/>
              </a:lnSpc>
              <a:spcBef>
                <a:spcPts val="300"/>
              </a:spcBef>
              <a:buFont typeface="Arial" panose="020B0604020202020204" pitchFamily="34" charset="0"/>
              <a:buChar char="•"/>
              <a:defRPr/>
            </a:pPr>
            <a:r>
              <a:rPr lang="de-DE" dirty="0">
                <a:solidFill>
                  <a:schemeClr val="bg2">
                    <a:lumMod val="75000"/>
                  </a:schemeClr>
                </a:solidFill>
                <a:latin typeface="Arial" panose="020B0604020202020204" pitchFamily="34" charset="0"/>
                <a:cs typeface="Arial" panose="020B0604020202020204" pitchFamily="34" charset="0"/>
              </a:rPr>
              <a:t>der sozialpsychiatrischen Dienste oder einer vergleichbaren Einrichtung.</a:t>
            </a:r>
          </a:p>
        </p:txBody>
      </p:sp>
      <p:sp>
        <p:nvSpPr>
          <p:cNvPr id="4" name="Titel 1">
            <a:extLst>
              <a:ext uri="{FF2B5EF4-FFF2-40B4-BE49-F238E27FC236}">
                <a16:creationId xmlns:a16="http://schemas.microsoft.com/office/drawing/2014/main" id="{90843271-6211-80C3-B81C-076630FC8D79}"/>
              </a:ext>
            </a:extLst>
          </p:cNvPr>
          <p:cNvSpPr>
            <a:spLocks noGrp="1"/>
          </p:cNvSpPr>
          <p:nvPr>
            <p:ph type="title"/>
          </p:nvPr>
        </p:nvSpPr>
        <p:spPr>
          <a:xfrm>
            <a:off x="625642" y="241965"/>
            <a:ext cx="11566358" cy="990600"/>
          </a:xfrm>
        </p:spPr>
        <p:txBody>
          <a:bodyPr>
            <a:normAutofit/>
          </a:bodyPr>
          <a:lstStyle/>
          <a:p>
            <a:r>
              <a:rPr lang="de-DE" sz="2700" dirty="0">
                <a:solidFill>
                  <a:schemeClr val="tx1">
                    <a:lumMod val="75000"/>
                  </a:schemeClr>
                </a:solidFill>
                <a:latin typeface="Arial" panose="020B0604020202020204" pitchFamily="34" charset="0"/>
                <a:cs typeface="Arial" panose="020B0604020202020204" pitchFamily="34" charset="0"/>
              </a:rPr>
              <a:t>Neuer Ermächtigungstatbestand nach § 31 Abs. 1 Satz 3 </a:t>
            </a:r>
            <a:r>
              <a:rPr lang="de-DE" sz="2700" dirty="0">
                <a:solidFill>
                  <a:prstClr val="black">
                    <a:lumMod val="65000"/>
                    <a:lumOff val="35000"/>
                  </a:prstClr>
                </a:solidFill>
                <a:latin typeface="Arial" panose="020B0604020202020204" pitchFamily="34" charset="0"/>
                <a:cs typeface="Arial" panose="020B0604020202020204" pitchFamily="34" charset="0"/>
              </a:rPr>
              <a:t>Ärzte-ZV</a:t>
            </a:r>
            <a:endParaRPr lang="de-DE" sz="27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29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BBE55-B76C-9036-9731-A5366A44B260}"/>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A19D4311-C58B-F948-0854-9F723FB2A4A8}"/>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5" name="Textfeld 4">
            <a:extLst>
              <a:ext uri="{FF2B5EF4-FFF2-40B4-BE49-F238E27FC236}">
                <a16:creationId xmlns:a16="http://schemas.microsoft.com/office/drawing/2014/main" id="{11FADA46-94AD-A510-9AA3-1AAAC66F2FC8}"/>
              </a:ext>
            </a:extLst>
          </p:cNvPr>
          <p:cNvSpPr txBox="1"/>
          <p:nvPr/>
        </p:nvSpPr>
        <p:spPr>
          <a:xfrm>
            <a:off x="843710" y="1950617"/>
            <a:ext cx="11130221" cy="468538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de-DE" sz="2800" b="1" i="0"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geplante Kürzungen in der Psychotherapie</a:t>
            </a:r>
          </a:p>
          <a:p>
            <a:pPr marL="685800" marR="0" lvl="1" indent="-228600" algn="l" defTabSz="914400" rtl="0" eaLnBrk="1" fontAlgn="auto" latinLnBrk="0" hangingPunct="1">
              <a:lnSpc>
                <a:spcPct val="90000"/>
              </a:lnSpc>
              <a:spcBef>
                <a:spcPts val="500"/>
              </a:spcBef>
              <a:spcAft>
                <a:spcPts val="600"/>
              </a:spcAft>
              <a:buClrTx/>
              <a:buSzTx/>
              <a:buFont typeface="Wingdings" panose="05000000000000000000" pitchFamily="2" charset="2"/>
              <a:buChar char="Ø"/>
              <a:tabLst/>
              <a:defRPr/>
            </a:pPr>
            <a:r>
              <a:rPr kumimoji="0" lang="de-DE" sz="2400" b="0" i="0"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 Wegfall des Kurzzeittherapie-Zuschlags</a:t>
            </a:r>
          </a:p>
          <a:p>
            <a:pPr marL="685800" marR="0" lvl="1" indent="-228600" algn="l" defTabSz="914400" rtl="0" eaLnBrk="1" fontAlgn="auto" latinLnBrk="0" hangingPunct="1">
              <a:lnSpc>
                <a:spcPct val="90000"/>
              </a:lnSpc>
              <a:spcBef>
                <a:spcPts val="500"/>
              </a:spcBef>
              <a:spcAft>
                <a:spcPts val="600"/>
              </a:spcAft>
              <a:buClrTx/>
              <a:buSzTx/>
              <a:buFont typeface="Wingdings" panose="05000000000000000000" pitchFamily="2" charset="2"/>
              <a:buChar char="Ø"/>
              <a:tabLst/>
              <a:defRPr/>
            </a:pPr>
            <a:r>
              <a:rPr kumimoji="0" lang="de-DE" sz="2400" b="0" i="0"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Budgetierung psychotherapeutischer Leistungen</a:t>
            </a:r>
          </a:p>
          <a:p>
            <a:pPr marR="0" lvl="0" algn="l" defTabSz="914400" rtl="0" eaLnBrk="1" fontAlgn="auto" latinLnBrk="0" hangingPunct="1">
              <a:lnSpc>
                <a:spcPct val="90000"/>
              </a:lnSpc>
              <a:spcBef>
                <a:spcPts val="1000"/>
              </a:spcBef>
              <a:spcAft>
                <a:spcPts val="0"/>
              </a:spcAft>
              <a:buClrTx/>
              <a:buSzTx/>
              <a:tabLst/>
              <a:defRPr/>
            </a:pPr>
            <a:endParaRPr kumimoji="0" lang="de-DE" sz="2800" b="0" i="0" u="none" strike="noStrike" kern="1200" cap="none" spc="0" normalizeH="0" baseline="0" noProof="0" dirty="0">
              <a:ln>
                <a:noFill/>
              </a:ln>
              <a:solidFill>
                <a:schemeClr val="bg2">
                  <a:lumMod val="75000"/>
                </a:schemeClr>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de-DE" sz="2800" b="1" i="0"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Folgen für die ambulante Versorgung</a:t>
            </a:r>
          </a:p>
          <a:p>
            <a:pPr marL="685800" marR="0" lvl="1" indent="-228600" algn="l" defTabSz="914400" rtl="0" eaLnBrk="1" fontAlgn="auto" latinLnBrk="0" hangingPunct="1">
              <a:lnSpc>
                <a:spcPct val="90000"/>
              </a:lnSpc>
              <a:spcBef>
                <a:spcPts val="500"/>
              </a:spcBef>
              <a:spcAft>
                <a:spcPts val="600"/>
              </a:spcAft>
              <a:buClrTx/>
              <a:buSzTx/>
              <a:buFont typeface="Wingdings" panose="05000000000000000000" pitchFamily="2" charset="2"/>
              <a:buChar char="Ø"/>
              <a:tabLst/>
              <a:defRPr/>
            </a:pPr>
            <a:r>
              <a:rPr kumimoji="0" lang="de-DE" sz="2400" b="0" i="0"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 noch weniger Psychotherapieplätze</a:t>
            </a:r>
          </a:p>
          <a:p>
            <a:pPr marL="685800" marR="0" lvl="1" indent="-228600" algn="l" defTabSz="914400" rtl="0" eaLnBrk="1" fontAlgn="auto" latinLnBrk="0" hangingPunct="1">
              <a:lnSpc>
                <a:spcPct val="90000"/>
              </a:lnSpc>
              <a:spcBef>
                <a:spcPts val="500"/>
              </a:spcBef>
              <a:spcAft>
                <a:spcPts val="600"/>
              </a:spcAft>
              <a:buClrTx/>
              <a:buSzTx/>
              <a:buFont typeface="Wingdings" panose="05000000000000000000" pitchFamily="2" charset="2"/>
              <a:buChar char="Ø"/>
              <a:tabLst/>
              <a:defRPr/>
            </a:pPr>
            <a:r>
              <a:rPr kumimoji="0" lang="de-DE" sz="2400" b="0" i="0"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 Leistungen nach der KSV-</a:t>
            </a:r>
            <a:r>
              <a:rPr kumimoji="0" lang="de-DE" sz="2400" b="0" i="0" u="none" strike="noStrike" kern="1200" cap="none" spc="0" normalizeH="0" baseline="0" noProof="0" dirty="0" err="1">
                <a:ln>
                  <a:noFill/>
                </a:ln>
                <a:solidFill>
                  <a:schemeClr val="bg2">
                    <a:lumMod val="75000"/>
                  </a:schemeClr>
                </a:solidFill>
                <a:effectLst/>
                <a:uLnTx/>
                <a:uFillTx/>
                <a:latin typeface="Aptos" panose="02110004020202020204"/>
                <a:ea typeface="+mn-ea"/>
                <a:cs typeface="+mn-cs"/>
              </a:rPr>
              <a:t>Psych</a:t>
            </a:r>
            <a:r>
              <a:rPr kumimoji="0" lang="de-DE" sz="2400" b="0" i="0"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-RL (Komplexversorgung) wirtschaftlich nicht mehr tragbar </a:t>
            </a:r>
            <a:r>
              <a:rPr kumimoji="0" lang="de-DE" sz="2400" b="0" i="0" u="none" strike="noStrike" kern="1200" cap="none" spc="0" normalizeH="0" baseline="0" noProof="0" dirty="0">
                <a:ln>
                  <a:noFill/>
                </a:ln>
                <a:solidFill>
                  <a:schemeClr val="bg2">
                    <a:lumMod val="75000"/>
                  </a:schemeClr>
                </a:solidFill>
                <a:effectLst/>
                <a:uLnTx/>
                <a:uFillTx/>
                <a:latin typeface="Aptos" panose="02110004020202020204"/>
                <a:ea typeface="+mn-ea"/>
                <a:cs typeface="+mn-cs"/>
                <a:sym typeface="Symbol" panose="05050102010706020507" pitchFamily="18" charset="2"/>
              </a:rPr>
              <a:t> Netzsterben?</a:t>
            </a:r>
          </a:p>
          <a:p>
            <a:pPr marL="685800" marR="0" lvl="1" indent="-228600" algn="l" defTabSz="914400" rtl="0" eaLnBrk="1" fontAlgn="auto" latinLnBrk="0" hangingPunct="1">
              <a:lnSpc>
                <a:spcPct val="90000"/>
              </a:lnSpc>
              <a:spcBef>
                <a:spcPts val="500"/>
              </a:spcBef>
              <a:spcAft>
                <a:spcPts val="600"/>
              </a:spcAft>
              <a:buClrTx/>
              <a:buSzTx/>
              <a:buFont typeface="Wingdings" panose="05000000000000000000" pitchFamily="2" charset="2"/>
              <a:buChar char="Ø"/>
              <a:tabLst/>
              <a:defRPr/>
            </a:pPr>
            <a:r>
              <a:rPr kumimoji="0" lang="de-DE" sz="2400" b="0" i="0" u="none" strike="noStrike" kern="1200" cap="none" spc="0" normalizeH="0" baseline="0" noProof="0" dirty="0">
                <a:ln>
                  <a:noFill/>
                </a:ln>
                <a:solidFill>
                  <a:schemeClr val="bg2">
                    <a:lumMod val="75000"/>
                  </a:schemeClr>
                </a:solidFill>
                <a:effectLst/>
                <a:uLnTx/>
                <a:uFillTx/>
                <a:latin typeface="Aptos" panose="02110004020202020204"/>
                <a:ea typeface="+mn-ea"/>
                <a:cs typeface="+mn-cs"/>
                <a:sym typeface="Symbol" panose="05050102010706020507" pitchFamily="18" charset="2"/>
              </a:rPr>
              <a:t> Keine Weiterbildung  Fehlender psychotherapeutischer Nachwuchs</a:t>
            </a:r>
          </a:p>
          <a:p>
            <a:pPr marL="685800" lvl="1" indent="-228600">
              <a:lnSpc>
                <a:spcPct val="110000"/>
              </a:lnSpc>
              <a:spcBef>
                <a:spcPts val="300"/>
              </a:spcBef>
              <a:buFont typeface="Arial" panose="020B0604020202020204" pitchFamily="34" charset="0"/>
              <a:buChar char="•"/>
              <a:defRPr/>
            </a:pPr>
            <a:endParaRPr lang="de-DE" dirty="0">
              <a:solidFill>
                <a:schemeClr val="bg2">
                  <a:lumMod val="75000"/>
                </a:schemeClr>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012022F9-5F67-4EA4-D5EB-4CDD9469A407}"/>
              </a:ext>
            </a:extLst>
          </p:cNvPr>
          <p:cNvSpPr>
            <a:spLocks noGrp="1"/>
          </p:cNvSpPr>
          <p:nvPr>
            <p:ph type="title"/>
          </p:nvPr>
        </p:nvSpPr>
        <p:spPr>
          <a:xfrm>
            <a:off x="843710" y="221998"/>
            <a:ext cx="11566358" cy="990600"/>
          </a:xfrm>
        </p:spPr>
        <p:txBody>
          <a:bodyPr>
            <a:normAutofit/>
          </a:bodyPr>
          <a:lstStyle/>
          <a:p>
            <a:r>
              <a:rPr lang="de-DE" sz="2700" dirty="0">
                <a:solidFill>
                  <a:schemeClr val="tx1">
                    <a:lumMod val="75000"/>
                  </a:schemeClr>
                </a:solidFill>
                <a:latin typeface="Arial" panose="020B0604020202020204" pitchFamily="34" charset="0"/>
                <a:cs typeface="Arial" panose="020B0604020202020204" pitchFamily="34" charset="0"/>
              </a:rPr>
              <a:t>Psychotherapie in Gefahr?</a:t>
            </a:r>
            <a:br>
              <a:rPr lang="de-DE" sz="2700" dirty="0">
                <a:solidFill>
                  <a:schemeClr val="tx1">
                    <a:lumMod val="75000"/>
                  </a:schemeClr>
                </a:solidFill>
                <a:latin typeface="Arial" panose="020B0604020202020204" pitchFamily="34" charset="0"/>
                <a:cs typeface="Arial" panose="020B0604020202020204" pitchFamily="34" charset="0"/>
              </a:rPr>
            </a:br>
            <a:r>
              <a:rPr lang="de-DE" sz="2700" dirty="0">
                <a:solidFill>
                  <a:schemeClr val="tx1">
                    <a:lumMod val="75000"/>
                  </a:schemeClr>
                </a:solidFill>
                <a:latin typeface="Arial" panose="020B0604020202020204" pitchFamily="34" charset="0"/>
                <a:cs typeface="Arial" panose="020B0604020202020204" pitchFamily="34" charset="0"/>
              </a:rPr>
              <a:t>Das GKV-Beitragsstabilisierungsgesetz</a:t>
            </a:r>
          </a:p>
        </p:txBody>
      </p:sp>
    </p:spTree>
    <p:extLst>
      <p:ext uri="{BB962C8B-B14F-4D97-AF65-F5344CB8AC3E}">
        <p14:creationId xmlns:p14="http://schemas.microsoft.com/office/powerpoint/2010/main" val="232602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44761-FFC4-B0C7-DE3C-EA3491B20344}"/>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4198E247-E21C-23E4-B83E-4F3008E55C19}"/>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5" name="Textfeld 4">
            <a:extLst>
              <a:ext uri="{FF2B5EF4-FFF2-40B4-BE49-F238E27FC236}">
                <a16:creationId xmlns:a16="http://schemas.microsoft.com/office/drawing/2014/main" id="{E51D3567-E7CB-EBEA-6D86-7D3CA2D05690}"/>
              </a:ext>
            </a:extLst>
          </p:cNvPr>
          <p:cNvSpPr txBox="1"/>
          <p:nvPr/>
        </p:nvSpPr>
        <p:spPr>
          <a:xfrm>
            <a:off x="831189" y="1895616"/>
            <a:ext cx="11130221" cy="4962384"/>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de-DE" sz="26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rPr>
              <a:t>Verbesserung der Versorgung von Patient*innen mit schweren psychischen Erkrankungen </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rPr>
              <a:t>Komplexbehandlung von Erwachsenen &amp; Kindern</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rPr>
              <a:t>neuer Ermächtigungstatbestand</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rPr>
              <a:t>Sektorenübergreifende Versorgung erleichtern</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de-DE" sz="26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rPr>
              <a:t>Für eine faire Bezahlung, die ein wirtschaftliches Betreiben der Praxen und damit Versorgung ermöglicht</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de-DE" sz="26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rPr>
              <a:t>Für die Finanzierung der Weiterbildung</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de-DE" sz="2600" b="0" i="1"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rPr>
              <a:t>Wunsch:</a:t>
            </a:r>
            <a:r>
              <a:rPr kumimoji="0" lang="de-DE" sz="26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rPr>
              <a:t> digitale Plattform für Versorgungsangebote für psych. Patient*innen aller Professionen/ </a:t>
            </a:r>
            <a:r>
              <a:rPr lang="de-DE" sz="2600" dirty="0">
                <a:solidFill>
                  <a:schemeClr val="bg2">
                    <a:lumMod val="75000"/>
                  </a:schemeClr>
                </a:solidFill>
                <a:latin typeface="Arial" panose="020B0604020202020204" pitchFamily="34" charset="0"/>
                <a:cs typeface="Arial" panose="020B0604020202020204" pitchFamily="34" charset="0"/>
              </a:rPr>
              <a:t>E</a:t>
            </a:r>
            <a:r>
              <a:rPr kumimoji="0" lang="de-DE" sz="2600" b="0" i="0" u="none" strike="noStrike" kern="1200" cap="none" spc="0" normalizeH="0" baseline="0" noProof="0" dirty="0" err="1">
                <a:ln>
                  <a:noFill/>
                </a:ln>
                <a:solidFill>
                  <a:schemeClr val="bg2">
                    <a:lumMod val="75000"/>
                  </a:schemeClr>
                </a:solidFill>
                <a:effectLst/>
                <a:uLnTx/>
                <a:uFillTx/>
                <a:latin typeface="Arial" panose="020B0604020202020204" pitchFamily="34" charset="0"/>
                <a:cs typeface="Arial" panose="020B0604020202020204" pitchFamily="34" charset="0"/>
              </a:rPr>
              <a:t>inrichtungen</a:t>
            </a:r>
            <a:endParaRPr kumimoji="0" lang="de-DE" sz="26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endParaRPr>
          </a:p>
          <a:p>
            <a:pPr marL="685800" lvl="1" indent="-228600">
              <a:lnSpc>
                <a:spcPct val="110000"/>
              </a:lnSpc>
              <a:spcBef>
                <a:spcPts val="300"/>
              </a:spcBef>
              <a:buFont typeface="Arial" panose="020B0604020202020204" pitchFamily="34" charset="0"/>
              <a:buChar char="•"/>
              <a:defRPr/>
            </a:pPr>
            <a:endParaRPr lang="de-DE" dirty="0">
              <a:solidFill>
                <a:schemeClr val="bg2">
                  <a:lumMod val="75000"/>
                </a:schemeClr>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1D832ACE-2511-9ACB-A035-B7DA9BB4BB02}"/>
              </a:ext>
            </a:extLst>
          </p:cNvPr>
          <p:cNvSpPr>
            <a:spLocks noGrp="1"/>
          </p:cNvSpPr>
          <p:nvPr>
            <p:ph type="title"/>
          </p:nvPr>
        </p:nvSpPr>
        <p:spPr>
          <a:xfrm>
            <a:off x="625642" y="241965"/>
            <a:ext cx="11566358" cy="990600"/>
          </a:xfrm>
        </p:spPr>
        <p:txBody>
          <a:bodyPr>
            <a:normAutofit/>
          </a:bodyPr>
          <a:lstStyle/>
          <a:p>
            <a:r>
              <a:rPr lang="de-DE" dirty="0">
                <a:solidFill>
                  <a:schemeClr val="tx1">
                    <a:lumMod val="75000"/>
                  </a:schemeClr>
                </a:solidFill>
                <a:latin typeface="Arial" panose="020B0604020202020204" pitchFamily="34" charset="0"/>
                <a:cs typeface="Arial" panose="020B0604020202020204" pitchFamily="34" charset="0"/>
              </a:rPr>
              <a:t>Einsatz der Psychotherapeutenkammern</a:t>
            </a:r>
          </a:p>
        </p:txBody>
      </p:sp>
    </p:spTree>
    <p:extLst>
      <p:ext uri="{BB962C8B-B14F-4D97-AF65-F5344CB8AC3E}">
        <p14:creationId xmlns:p14="http://schemas.microsoft.com/office/powerpoint/2010/main" val="408062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A5DA6-76B8-7339-D983-D7D4D57A70A1}"/>
              </a:ext>
            </a:extLst>
          </p:cNvPr>
          <p:cNvSpPr>
            <a:spLocks noGrp="1"/>
          </p:cNvSpPr>
          <p:nvPr>
            <p:ph type="title"/>
          </p:nvPr>
        </p:nvSpPr>
        <p:spPr/>
        <p:txBody>
          <a:bodyPr/>
          <a:lstStyle/>
          <a:p>
            <a:r>
              <a:rPr lang="de-DE" dirty="0"/>
              <a:t>Infos &amp; Links zu Petitionen zu Honorarkürzungen</a:t>
            </a:r>
          </a:p>
        </p:txBody>
      </p:sp>
      <p:sp>
        <p:nvSpPr>
          <p:cNvPr id="3" name="Datumsplatzhalter 2">
            <a:extLst>
              <a:ext uri="{FF2B5EF4-FFF2-40B4-BE49-F238E27FC236}">
                <a16:creationId xmlns:a16="http://schemas.microsoft.com/office/drawing/2014/main" id="{F2272AE0-E76B-26C6-77E9-8B7E03724D2B}"/>
              </a:ext>
            </a:extLst>
          </p:cNvPr>
          <p:cNvSpPr>
            <a:spLocks noGrp="1"/>
          </p:cNvSpPr>
          <p:nvPr>
            <p:ph type="dt" sz="half" idx="10"/>
          </p:nvPr>
        </p:nvSpPr>
        <p:spPr/>
        <p:txBody>
          <a:bodyPr/>
          <a:lstStyle/>
          <a:p>
            <a:fld id="{1AC82A84-7E97-405B-9461-2ED559FFC349}" type="datetime1">
              <a:rPr lang="de-DE" smtClean="0"/>
              <a:t>04.06.2026</a:t>
            </a:fld>
            <a:endParaRPr lang="en-US" sz="1400" dirty="0">
              <a:solidFill>
                <a:schemeClr val="tx2"/>
              </a:solidFill>
            </a:endParaRPr>
          </a:p>
        </p:txBody>
      </p:sp>
      <p:sp>
        <p:nvSpPr>
          <p:cNvPr id="4" name="Textfeld 3">
            <a:extLst>
              <a:ext uri="{FF2B5EF4-FFF2-40B4-BE49-F238E27FC236}">
                <a16:creationId xmlns:a16="http://schemas.microsoft.com/office/drawing/2014/main" id="{6ED20309-792D-444F-E6F0-00629E6C4CA3}"/>
              </a:ext>
            </a:extLst>
          </p:cNvPr>
          <p:cNvSpPr txBox="1"/>
          <p:nvPr/>
        </p:nvSpPr>
        <p:spPr>
          <a:xfrm>
            <a:off x="807803" y="2027937"/>
            <a:ext cx="11384197" cy="3939540"/>
          </a:xfrm>
          <a:prstGeom prst="rect">
            <a:avLst/>
          </a:prstGeom>
          <a:noFill/>
        </p:spPr>
        <p:txBody>
          <a:bodyPr wrap="square" rtlCol="0">
            <a:spAutoFit/>
          </a:bodyPr>
          <a:lstStyle/>
          <a:p>
            <a:pPr>
              <a:spcAft>
                <a:spcPts val="1200"/>
              </a:spcAft>
            </a:pPr>
            <a:r>
              <a:rPr lang="de-DE" sz="2000" b="1" dirty="0">
                <a:solidFill>
                  <a:schemeClr val="tx1">
                    <a:lumMod val="75000"/>
                  </a:schemeClr>
                </a:solidFill>
                <a:latin typeface="Arial" panose="020B0604020202020204" pitchFamily="34" charset="0"/>
                <a:cs typeface="Arial" panose="020B0604020202020204" pitchFamily="34" charset="0"/>
              </a:rPr>
              <a:t>Informationen zu den Honorarkürzungen in der Psychotherapie:</a:t>
            </a:r>
          </a:p>
          <a:p>
            <a:pPr marL="285750" indent="-285750">
              <a:spcAft>
                <a:spcPts val="1200"/>
              </a:spcAft>
              <a:buFont typeface="Wingdings" panose="05000000000000000000" pitchFamily="2" charset="2"/>
              <a:buChar char="Ø"/>
            </a:pPr>
            <a:r>
              <a:rPr lang="de-DE" sz="2000" dirty="0">
                <a:solidFill>
                  <a:schemeClr val="tx1">
                    <a:lumMod val="75000"/>
                  </a:schemeClr>
                </a:solidFill>
                <a:latin typeface="Arial" panose="020B0604020202020204" pitchFamily="34" charset="0"/>
                <a:cs typeface="Arial" panose="020B0604020202020204" pitchFamily="34" charset="0"/>
                <a:hlinkClick r:id="rId2"/>
              </a:rPr>
              <a:t>https://www.bptk.de/</a:t>
            </a:r>
            <a:endParaRPr lang="de-DE" sz="2000" dirty="0">
              <a:solidFill>
                <a:schemeClr val="tx1">
                  <a:lumMod val="75000"/>
                </a:schemeClr>
              </a:solidFill>
              <a:latin typeface="Arial" panose="020B0604020202020204" pitchFamily="34" charset="0"/>
              <a:cs typeface="Arial" panose="020B0604020202020204" pitchFamily="34" charset="0"/>
              <a:hlinkClick r:id="rId3"/>
            </a:endParaRPr>
          </a:p>
          <a:p>
            <a:pPr marL="285750" indent="-285750">
              <a:spcAft>
                <a:spcPts val="1200"/>
              </a:spcAft>
              <a:buFont typeface="Wingdings" panose="05000000000000000000" pitchFamily="2" charset="2"/>
              <a:buChar char="Ø"/>
            </a:pPr>
            <a:r>
              <a:rPr lang="de-DE" sz="2000" dirty="0">
                <a:solidFill>
                  <a:schemeClr val="tx1">
                    <a:lumMod val="75000"/>
                  </a:schemeClr>
                </a:solidFill>
                <a:latin typeface="Arial" panose="020B0604020202020204" pitchFamily="34" charset="0"/>
                <a:cs typeface="Arial" panose="020B0604020202020204" pitchFamily="34" charset="0"/>
                <a:hlinkClick r:id="rId3"/>
              </a:rPr>
              <a:t>https://www.psychotherapeutenkammer-berlin.de/thema/honorarkuerzungen</a:t>
            </a:r>
            <a:endParaRPr lang="de-DE" sz="2000" dirty="0">
              <a:solidFill>
                <a:schemeClr val="tx1">
                  <a:lumMod val="75000"/>
                </a:schemeClr>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de-DE" sz="2000" dirty="0">
                <a:solidFill>
                  <a:schemeClr val="tx1">
                    <a:lumMod val="75000"/>
                  </a:schemeClr>
                </a:solidFill>
                <a:latin typeface="Arial" panose="020B0604020202020204" pitchFamily="34" charset="0"/>
                <a:cs typeface="Arial" panose="020B0604020202020204" pitchFamily="34" charset="0"/>
                <a:hlinkClick r:id="rId4"/>
              </a:rPr>
              <a:t>https://www.dptv.de/im-fokus/honorarkuerzung/</a:t>
            </a:r>
            <a:endParaRPr lang="de-DE" sz="2000" dirty="0">
              <a:solidFill>
                <a:schemeClr val="tx1">
                  <a:lumMod val="75000"/>
                </a:schemeClr>
              </a:solidFill>
              <a:latin typeface="Arial" panose="020B0604020202020204" pitchFamily="34" charset="0"/>
              <a:cs typeface="Arial" panose="020B0604020202020204" pitchFamily="34" charset="0"/>
            </a:endParaRPr>
          </a:p>
          <a:p>
            <a:pPr>
              <a:spcAft>
                <a:spcPts val="1200"/>
              </a:spcAft>
            </a:pPr>
            <a:r>
              <a:rPr lang="de-DE" sz="2000" b="1" dirty="0">
                <a:solidFill>
                  <a:schemeClr val="tx1">
                    <a:lumMod val="75000"/>
                  </a:schemeClr>
                </a:solidFill>
                <a:latin typeface="Arial" panose="020B0604020202020204" pitchFamily="34" charset="0"/>
                <a:cs typeface="Arial" panose="020B0604020202020204" pitchFamily="34" charset="0"/>
              </a:rPr>
              <a:t>Was Sie tun können:</a:t>
            </a:r>
          </a:p>
          <a:p>
            <a:pPr>
              <a:spcAft>
                <a:spcPts val="1200"/>
              </a:spcAft>
            </a:pPr>
            <a:r>
              <a:rPr lang="de-DE" sz="2000" b="1" dirty="0">
                <a:solidFill>
                  <a:schemeClr val="tx1">
                    <a:lumMod val="75000"/>
                  </a:schemeClr>
                </a:solidFill>
                <a:latin typeface="Arial" panose="020B0604020202020204" pitchFamily="34" charset="0"/>
                <a:cs typeface="Arial" panose="020B0604020202020204" pitchFamily="34" charset="0"/>
              </a:rPr>
              <a:t>Petitionen gegen Honorarkürzungen zeichnen</a:t>
            </a:r>
          </a:p>
          <a:p>
            <a:pPr marL="285750" indent="-285750">
              <a:spcAft>
                <a:spcPts val="1200"/>
              </a:spcAft>
              <a:buFont typeface="Wingdings" panose="05000000000000000000" pitchFamily="2" charset="2"/>
              <a:buChar char="Ø"/>
            </a:pPr>
            <a:r>
              <a:rPr lang="de-DE" sz="2000" dirty="0">
                <a:solidFill>
                  <a:schemeClr val="tx1">
                    <a:lumMod val="75000"/>
                  </a:schemeClr>
                </a:solidFill>
                <a:latin typeface="Arial" panose="020B0604020202020204" pitchFamily="34" charset="0"/>
                <a:cs typeface="Arial" panose="020B0604020202020204" pitchFamily="34" charset="0"/>
                <a:hlinkClick r:id="rId5"/>
              </a:rPr>
              <a:t>https://epetitionen.bundestag.de/petitionen/_2026/_03/_22/Petition_196912.html</a:t>
            </a:r>
            <a:endParaRPr lang="de-DE" sz="2000" dirty="0">
              <a:solidFill>
                <a:schemeClr val="tx1">
                  <a:lumMod val="75000"/>
                </a:schemeClr>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de-DE" sz="2000" dirty="0">
                <a:solidFill>
                  <a:schemeClr val="tx1">
                    <a:lumMod val="75000"/>
                  </a:schemeClr>
                </a:solidFill>
                <a:latin typeface="Arial" panose="020B0604020202020204" pitchFamily="34" charset="0"/>
                <a:cs typeface="Arial" panose="020B0604020202020204" pitchFamily="34" charset="0"/>
                <a:hlinkClick r:id="rId6"/>
              </a:rPr>
              <a:t>https://www.change.org/p/monatelange-wartezeiten-und-jetzt-werden-psychotherapeutische-leistungen-gek%C3%BCrzt</a:t>
            </a:r>
            <a:endParaRPr lang="de-DE" sz="20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03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CE11F-3319-C4E0-E786-9BE342E979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AA3715-3638-92E2-EE50-E6CB1AAAA650}"/>
              </a:ext>
            </a:extLst>
          </p:cNvPr>
          <p:cNvSpPr>
            <a:spLocks noGrp="1"/>
          </p:cNvSpPr>
          <p:nvPr>
            <p:ph type="title"/>
          </p:nvPr>
        </p:nvSpPr>
        <p:spPr/>
        <p:txBody>
          <a:bodyPr>
            <a:normAutofit/>
          </a:bodyPr>
          <a:lstStyle/>
          <a:p>
            <a:r>
              <a:rPr lang="de-DE" dirty="0">
                <a:solidFill>
                  <a:schemeClr val="tx1">
                    <a:lumMod val="75000"/>
                  </a:schemeClr>
                </a:solidFill>
                <a:latin typeface="Arial" panose="020B0604020202020204" pitchFamily="34" charset="0"/>
                <a:cs typeface="Arial" panose="020B0604020202020204" pitchFamily="34" charset="0"/>
              </a:rPr>
              <a:t>Wen Sie kontaktieren können:</a:t>
            </a:r>
            <a:endParaRPr lang="de-DE" dirty="0"/>
          </a:p>
        </p:txBody>
      </p:sp>
      <p:sp>
        <p:nvSpPr>
          <p:cNvPr id="3" name="Datumsplatzhalter 2">
            <a:extLst>
              <a:ext uri="{FF2B5EF4-FFF2-40B4-BE49-F238E27FC236}">
                <a16:creationId xmlns:a16="http://schemas.microsoft.com/office/drawing/2014/main" id="{88EE5DB2-664B-A534-E05C-F5546B6F7E94}"/>
              </a:ext>
            </a:extLst>
          </p:cNvPr>
          <p:cNvSpPr>
            <a:spLocks noGrp="1"/>
          </p:cNvSpPr>
          <p:nvPr>
            <p:ph type="dt" sz="half" idx="10"/>
          </p:nvPr>
        </p:nvSpPr>
        <p:spPr/>
        <p:txBody>
          <a:bodyPr/>
          <a:lstStyle/>
          <a:p>
            <a:fld id="{1AC82A84-7E97-405B-9461-2ED559FFC349}" type="datetime1">
              <a:rPr lang="de-DE" smtClean="0"/>
              <a:t>04.06.2026</a:t>
            </a:fld>
            <a:endParaRPr lang="en-US" sz="1400" dirty="0">
              <a:solidFill>
                <a:schemeClr val="tx2"/>
              </a:solidFill>
            </a:endParaRPr>
          </a:p>
        </p:txBody>
      </p:sp>
      <p:sp>
        <p:nvSpPr>
          <p:cNvPr id="4" name="Textfeld 3">
            <a:extLst>
              <a:ext uri="{FF2B5EF4-FFF2-40B4-BE49-F238E27FC236}">
                <a16:creationId xmlns:a16="http://schemas.microsoft.com/office/drawing/2014/main" id="{EC1F42C0-1393-0958-56A9-D7C3906B674E}"/>
              </a:ext>
            </a:extLst>
          </p:cNvPr>
          <p:cNvSpPr txBox="1"/>
          <p:nvPr/>
        </p:nvSpPr>
        <p:spPr>
          <a:xfrm>
            <a:off x="60007" y="1600043"/>
            <a:ext cx="8052217" cy="5509200"/>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de-DE" sz="2400" dirty="0">
                <a:solidFill>
                  <a:schemeClr val="tx1">
                    <a:lumMod val="75000"/>
                  </a:schemeClr>
                </a:solidFill>
                <a:latin typeface="Arial" panose="020B0604020202020204" pitchFamily="34" charset="0"/>
                <a:cs typeface="Arial" panose="020B0604020202020204" pitchFamily="34" charset="0"/>
              </a:rPr>
              <a:t>Bundesministerium für Gesundheit</a:t>
            </a:r>
          </a:p>
          <a:p>
            <a:pPr>
              <a:spcAft>
                <a:spcPts val="1200"/>
              </a:spcAft>
            </a:pPr>
            <a:r>
              <a:rPr lang="de-DE" sz="2000" dirty="0">
                <a:solidFill>
                  <a:schemeClr val="accent1"/>
                </a:solidFill>
                <a:latin typeface="Arial" panose="020B0604020202020204" pitchFamily="34" charset="0"/>
                <a:cs typeface="Arial" panose="020B0604020202020204" pitchFamily="34" charset="0"/>
                <a:hlinkClick r:id="rId3"/>
              </a:rPr>
              <a:t>https://www.bundesgesundheitsministerium.de/service/kontakt</a:t>
            </a:r>
            <a:endParaRPr lang="de-DE" sz="2000" dirty="0">
              <a:solidFill>
                <a:schemeClr val="accent1"/>
              </a:solidFill>
              <a:latin typeface="Arial" panose="020B0604020202020204" pitchFamily="34" charset="0"/>
              <a:cs typeface="Arial" panose="020B0604020202020204" pitchFamily="34" charset="0"/>
            </a:endParaRPr>
          </a:p>
          <a:p>
            <a:pPr>
              <a:spcAft>
                <a:spcPts val="1200"/>
              </a:spcAft>
            </a:pPr>
            <a:endParaRPr lang="de-DE" sz="2000" dirty="0">
              <a:solidFill>
                <a:schemeClr val="accent1"/>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de-DE" sz="2400" dirty="0">
                <a:solidFill>
                  <a:schemeClr val="tx1">
                    <a:lumMod val="75000"/>
                  </a:schemeClr>
                </a:solidFill>
                <a:latin typeface="Arial" panose="020B0604020202020204" pitchFamily="34" charset="0"/>
                <a:cs typeface="Arial" panose="020B0604020202020204" pitchFamily="34" charset="0"/>
              </a:rPr>
              <a:t>Mitglieder des Gesundheitsausschusses des Bundestages</a:t>
            </a:r>
          </a:p>
          <a:p>
            <a:pPr>
              <a:spcAft>
                <a:spcPts val="1200"/>
              </a:spcAft>
            </a:pPr>
            <a:r>
              <a:rPr lang="de-DE" sz="2000" dirty="0">
                <a:solidFill>
                  <a:schemeClr val="accent1"/>
                </a:solidFill>
                <a:latin typeface="Arial" panose="020B0604020202020204" pitchFamily="34" charset="0"/>
                <a:cs typeface="Arial" panose="020B0604020202020204" pitchFamily="34" charset="0"/>
                <a:hlinkClick r:id="rId4"/>
              </a:rPr>
              <a:t>https://www.bundestag.de/ausschuesse/gesundheit</a:t>
            </a:r>
            <a:endParaRPr lang="de-DE" sz="2000" dirty="0">
              <a:solidFill>
                <a:schemeClr val="accent1"/>
              </a:solidFill>
              <a:latin typeface="Arial" panose="020B0604020202020204" pitchFamily="34" charset="0"/>
              <a:cs typeface="Arial" panose="020B0604020202020204" pitchFamily="34" charset="0"/>
            </a:endParaRPr>
          </a:p>
          <a:p>
            <a:pPr>
              <a:spcAft>
                <a:spcPts val="1200"/>
              </a:spcAft>
            </a:pPr>
            <a:endParaRPr lang="de-DE" sz="2000" dirty="0">
              <a:solidFill>
                <a:schemeClr val="accent1"/>
              </a:solidFill>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de-DE" sz="2400" dirty="0">
                <a:solidFill>
                  <a:schemeClr val="tx1">
                    <a:lumMod val="75000"/>
                  </a:schemeClr>
                </a:solidFill>
                <a:latin typeface="Arial" panose="020B0604020202020204" pitchFamily="34" charset="0"/>
                <a:cs typeface="Arial" panose="020B0604020202020204" pitchFamily="34" charset="0"/>
              </a:rPr>
              <a:t>Mitglieder des Bundestages aus Ihrem Heimatwahlkreis</a:t>
            </a:r>
          </a:p>
          <a:p>
            <a:pPr marL="742950" lvl="1" indent="-285750">
              <a:spcAft>
                <a:spcPts val="1200"/>
              </a:spcAft>
              <a:buFont typeface="Wingdings" panose="05000000000000000000" pitchFamily="2" charset="2"/>
              <a:buChar char="§"/>
            </a:pPr>
            <a:r>
              <a:rPr lang="de-DE" sz="2400" dirty="0">
                <a:solidFill>
                  <a:schemeClr val="tx1">
                    <a:lumMod val="75000"/>
                  </a:schemeClr>
                </a:solidFill>
                <a:latin typeface="Arial" panose="020B0604020202020204" pitchFamily="34" charset="0"/>
                <a:cs typeface="Arial" panose="020B0604020202020204" pitchFamily="34" charset="0"/>
              </a:rPr>
              <a:t>Hier können Sie mit Ihrer PLZ die Mitglieder des Bundestages aus Ihrem Wahlkreis finden</a:t>
            </a:r>
          </a:p>
          <a:p>
            <a:pPr lvl="1">
              <a:spcAft>
                <a:spcPts val="1200"/>
              </a:spcAft>
            </a:pPr>
            <a:r>
              <a:rPr lang="de-DE" sz="2000" dirty="0">
                <a:solidFill>
                  <a:schemeClr val="accent1"/>
                </a:solidFill>
                <a:latin typeface="Arial" panose="020B0604020202020204" pitchFamily="34" charset="0"/>
                <a:cs typeface="Arial" panose="020B0604020202020204" pitchFamily="34" charset="0"/>
                <a:hlinkClick r:id="rId5"/>
              </a:rPr>
              <a:t>https://www.abgeordnetenwatch.de/bundestag/abgeordnete</a:t>
            </a:r>
            <a:endParaRPr lang="de-DE" sz="2000" dirty="0">
              <a:solidFill>
                <a:schemeClr val="accent1"/>
              </a:solidFill>
              <a:latin typeface="Arial" panose="020B0604020202020204" pitchFamily="34" charset="0"/>
              <a:cs typeface="Arial" panose="020B0604020202020204" pitchFamily="34" charset="0"/>
            </a:endParaRPr>
          </a:p>
          <a:p>
            <a:pPr lvl="1">
              <a:spcAft>
                <a:spcPts val="1200"/>
              </a:spcAft>
            </a:pPr>
            <a:endParaRPr lang="de-DE" dirty="0">
              <a:solidFill>
                <a:schemeClr val="tx1">
                  <a:lumMod val="75000"/>
                </a:schemeClr>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9AEF2C87-E991-0A80-CA38-E12DDBFD760F}"/>
              </a:ext>
            </a:extLst>
          </p:cNvPr>
          <p:cNvSpPr txBox="1"/>
          <p:nvPr/>
        </p:nvSpPr>
        <p:spPr>
          <a:xfrm>
            <a:off x="7525468" y="1514087"/>
            <a:ext cx="4422099" cy="2308324"/>
          </a:xfrm>
          <a:prstGeom prst="rect">
            <a:avLst/>
          </a:prstGeom>
          <a:noFill/>
        </p:spPr>
        <p:txBody>
          <a:bodyPr wrap="square" rtlCol="0">
            <a:spAutoFit/>
          </a:bodyPr>
          <a:lstStyle/>
          <a:p>
            <a:r>
              <a:rPr lang="de-DE" dirty="0"/>
              <a:t>Die fatalen Honorarkürzungen und die damit verbundene Missachtung der ambulanten psychotherapeutischen Versorgung durch die Krankenkassen rufen nach einem deutlichen Signal! </a:t>
            </a:r>
          </a:p>
          <a:p>
            <a:r>
              <a:rPr lang="de-DE" dirty="0"/>
              <a:t>Wenn auch Sie aktiv werden wollen, können Sie jetzt die Politiker*innen aus Ihrem Wahlkreis vor Ort persönlich anschreiben</a:t>
            </a:r>
          </a:p>
        </p:txBody>
      </p:sp>
    </p:spTree>
    <p:extLst>
      <p:ext uri="{BB962C8B-B14F-4D97-AF65-F5344CB8AC3E}">
        <p14:creationId xmlns:p14="http://schemas.microsoft.com/office/powerpoint/2010/main" val="975745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6CFE-9E7F-1ABC-E47C-B052983F0328}"/>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5D43985F-4398-6BA9-654F-6F9BD3998971}"/>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5" name="Textfeld 4">
            <a:extLst>
              <a:ext uri="{FF2B5EF4-FFF2-40B4-BE49-F238E27FC236}">
                <a16:creationId xmlns:a16="http://schemas.microsoft.com/office/drawing/2014/main" id="{98BC835E-B64E-838F-43A2-82299CC3CCBD}"/>
              </a:ext>
            </a:extLst>
          </p:cNvPr>
          <p:cNvSpPr txBox="1"/>
          <p:nvPr/>
        </p:nvSpPr>
        <p:spPr>
          <a:xfrm>
            <a:off x="4979209" y="3107189"/>
            <a:ext cx="7212791" cy="1394036"/>
          </a:xfrm>
          <a:prstGeom prst="rect">
            <a:avLst/>
          </a:prstGeom>
          <a:noFill/>
        </p:spPr>
        <p:txBody>
          <a:bodyPr wrap="square" rtlCol="0">
            <a:spAutoFit/>
          </a:bodyPr>
          <a:lstStyle/>
          <a:p>
            <a:pPr lvl="1" algn="ctr">
              <a:lnSpc>
                <a:spcPct val="110000"/>
              </a:lnSpc>
              <a:spcBef>
                <a:spcPts val="300"/>
              </a:spcBef>
              <a:defRPr/>
            </a:pPr>
            <a:r>
              <a:rPr lang="de-DE" sz="4000" dirty="0">
                <a:solidFill>
                  <a:schemeClr val="bg2">
                    <a:lumMod val="75000"/>
                  </a:schemeClr>
                </a:solidFill>
                <a:latin typeface="Arial" panose="020B0604020202020204" pitchFamily="34" charset="0"/>
                <a:cs typeface="Arial" panose="020B0604020202020204" pitchFamily="34" charset="0"/>
              </a:rPr>
              <a:t>Vielen Dank für Ihre Aufmerksamkeit!</a:t>
            </a:r>
          </a:p>
        </p:txBody>
      </p:sp>
      <p:pic>
        <p:nvPicPr>
          <p:cNvPr id="4" name="Grafik 3">
            <a:extLst>
              <a:ext uri="{FF2B5EF4-FFF2-40B4-BE49-F238E27FC236}">
                <a16:creationId xmlns:a16="http://schemas.microsoft.com/office/drawing/2014/main" id="{CE37A03A-F9F4-6D1A-0C78-3F653EE60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89" y="1533812"/>
            <a:ext cx="4185837" cy="5141626"/>
          </a:xfrm>
          <a:prstGeom prst="rect">
            <a:avLst/>
          </a:prstGeom>
        </p:spPr>
      </p:pic>
    </p:spTree>
    <p:extLst>
      <p:ext uri="{BB962C8B-B14F-4D97-AF65-F5344CB8AC3E}">
        <p14:creationId xmlns:p14="http://schemas.microsoft.com/office/powerpoint/2010/main" val="81167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62FCD71-4826-48EE-8111-83D41A0B8073}"/>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5" name="Textfeld 4">
            <a:extLst>
              <a:ext uri="{FF2B5EF4-FFF2-40B4-BE49-F238E27FC236}">
                <a16:creationId xmlns:a16="http://schemas.microsoft.com/office/drawing/2014/main" id="{4691970B-0D67-4AFA-8959-D6AA915340AD}"/>
              </a:ext>
            </a:extLst>
          </p:cNvPr>
          <p:cNvSpPr txBox="1"/>
          <p:nvPr/>
        </p:nvSpPr>
        <p:spPr>
          <a:xfrm>
            <a:off x="946484" y="1772817"/>
            <a:ext cx="9561096" cy="4539704"/>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de-DE" sz="2800" dirty="0" err="1">
                <a:solidFill>
                  <a:schemeClr val="tx1">
                    <a:lumMod val="75000"/>
                  </a:schemeClr>
                </a:solidFill>
                <a:latin typeface="Arial" panose="020B0604020202020204" pitchFamily="34" charset="0"/>
                <a:cs typeface="Arial" panose="020B0604020202020204" pitchFamily="34" charset="0"/>
              </a:rPr>
              <a:t>Heilberufekammer</a:t>
            </a:r>
            <a:r>
              <a:rPr lang="de-DE" sz="2800" dirty="0">
                <a:solidFill>
                  <a:schemeClr val="tx1">
                    <a:lumMod val="75000"/>
                  </a:schemeClr>
                </a:solidFill>
                <a:latin typeface="Arial" panose="020B0604020202020204" pitchFamily="34" charset="0"/>
                <a:cs typeface="Arial" panose="020B0604020202020204" pitchFamily="34" charset="0"/>
              </a:rPr>
              <a:t> und </a:t>
            </a:r>
            <a:r>
              <a:rPr lang="de-DE" sz="2800" b="1" dirty="0">
                <a:solidFill>
                  <a:schemeClr val="tx1">
                    <a:lumMod val="75000"/>
                  </a:schemeClr>
                </a:solidFill>
                <a:latin typeface="Arial" panose="020B0604020202020204" pitchFamily="34" charset="0"/>
                <a:cs typeface="Arial" panose="020B0604020202020204" pitchFamily="34" charset="0"/>
              </a:rPr>
              <a:t>Körperschaft des öffentlichen Rechts</a:t>
            </a:r>
          </a:p>
          <a:p>
            <a:pPr marL="457200" indent="-457200">
              <a:spcAft>
                <a:spcPts val="1800"/>
              </a:spcAft>
              <a:buFont typeface="Arial" panose="020B0604020202020204" pitchFamily="34" charset="0"/>
              <a:buChar char="•"/>
            </a:pPr>
            <a:r>
              <a:rPr lang="de-DE" sz="2800" dirty="0">
                <a:solidFill>
                  <a:schemeClr val="tx1">
                    <a:lumMod val="75000"/>
                  </a:schemeClr>
                </a:solidFill>
                <a:latin typeface="Arial" panose="020B0604020202020204" pitchFamily="34" charset="0"/>
                <a:cs typeface="Arial" panose="020B0604020202020204" pitchFamily="34" charset="0"/>
              </a:rPr>
              <a:t>demokratische, auf </a:t>
            </a:r>
            <a:r>
              <a:rPr lang="de-DE" sz="2800" b="1" dirty="0">
                <a:solidFill>
                  <a:schemeClr val="tx1">
                    <a:lumMod val="75000"/>
                  </a:schemeClr>
                </a:solidFill>
                <a:latin typeface="Arial" panose="020B0604020202020204" pitchFamily="34" charset="0"/>
                <a:cs typeface="Arial" panose="020B0604020202020204" pitchFamily="34" charset="0"/>
              </a:rPr>
              <a:t>Selbstverwaltung</a:t>
            </a:r>
            <a:r>
              <a:rPr lang="de-DE" sz="2800" dirty="0">
                <a:solidFill>
                  <a:schemeClr val="tx1">
                    <a:lumMod val="75000"/>
                  </a:schemeClr>
                </a:solidFill>
                <a:latin typeface="Arial" panose="020B0604020202020204" pitchFamily="34" charset="0"/>
                <a:cs typeface="Arial" panose="020B0604020202020204" pitchFamily="34" charset="0"/>
              </a:rPr>
              <a:t> beruhende </a:t>
            </a:r>
            <a:r>
              <a:rPr lang="de-DE" sz="2800" b="1" dirty="0">
                <a:solidFill>
                  <a:schemeClr val="tx1">
                    <a:lumMod val="75000"/>
                  </a:schemeClr>
                </a:solidFill>
                <a:latin typeface="Arial" panose="020B0604020202020204" pitchFamily="34" charset="0"/>
                <a:cs typeface="Arial" panose="020B0604020202020204" pitchFamily="34" charset="0"/>
              </a:rPr>
              <a:t>Interessenvertretung</a:t>
            </a:r>
            <a:r>
              <a:rPr lang="de-DE" sz="2800" dirty="0">
                <a:solidFill>
                  <a:schemeClr val="tx1">
                    <a:lumMod val="75000"/>
                  </a:schemeClr>
                </a:solidFill>
                <a:latin typeface="Arial" panose="020B0604020202020204" pitchFamily="34" charset="0"/>
                <a:cs typeface="Arial" panose="020B0604020202020204" pitchFamily="34" charset="0"/>
              </a:rPr>
              <a:t> aller approbierter Psychotherapeut*innen in Berlin</a:t>
            </a:r>
          </a:p>
          <a:p>
            <a:pPr marL="457200" indent="-457200">
              <a:spcAft>
                <a:spcPts val="1800"/>
              </a:spcAft>
              <a:buFont typeface="Arial" panose="020B0604020202020204" pitchFamily="34" charset="0"/>
              <a:buChar char="•"/>
            </a:pPr>
            <a:r>
              <a:rPr lang="de-DE" sz="2800" b="1" dirty="0">
                <a:solidFill>
                  <a:schemeClr val="tx1">
                    <a:lumMod val="75000"/>
                  </a:schemeClr>
                </a:solidFill>
                <a:latin typeface="Arial" panose="020B0604020202020204" pitchFamily="34" charset="0"/>
                <a:cs typeface="Arial" panose="020B0604020202020204" pitchFamily="34" charset="0"/>
              </a:rPr>
              <a:t>Mitglieder: zurzeit ca. 6000 </a:t>
            </a:r>
            <a:r>
              <a:rPr lang="de-DE" sz="2800" dirty="0">
                <a:solidFill>
                  <a:schemeClr val="tx1">
                    <a:lumMod val="75000"/>
                  </a:schemeClr>
                </a:solidFill>
                <a:latin typeface="Arial" panose="020B0604020202020204" pitchFamily="34" charset="0"/>
                <a:cs typeface="Arial" panose="020B0604020202020204" pitchFamily="34" charset="0"/>
              </a:rPr>
              <a:t>approbierte Psychologische Psychotherapeut*innen (PP) und Kinder- und </a:t>
            </a:r>
            <a:r>
              <a:rPr lang="de-DE" sz="2800" dirty="0" err="1">
                <a:solidFill>
                  <a:schemeClr val="tx1">
                    <a:lumMod val="75000"/>
                  </a:schemeClr>
                </a:solidFill>
                <a:latin typeface="Arial" panose="020B0604020202020204" pitchFamily="34" charset="0"/>
                <a:cs typeface="Arial" panose="020B0604020202020204" pitchFamily="34" charset="0"/>
              </a:rPr>
              <a:t>Jugendlichenpsychotherapeut</a:t>
            </a:r>
            <a:r>
              <a:rPr lang="de-DE" sz="2800" dirty="0">
                <a:solidFill>
                  <a:schemeClr val="tx1">
                    <a:lumMod val="75000"/>
                  </a:schemeClr>
                </a:solidFill>
                <a:latin typeface="Arial" panose="020B0604020202020204" pitchFamily="34" charset="0"/>
                <a:cs typeface="Arial" panose="020B0604020202020204" pitchFamily="34" charset="0"/>
              </a:rPr>
              <a:t>*innen (KJP) </a:t>
            </a:r>
          </a:p>
          <a:p>
            <a:pPr marL="457200" indent="-457200">
              <a:spcAft>
                <a:spcPts val="1200"/>
              </a:spcAft>
              <a:buFont typeface="Arial" panose="020B0604020202020204" pitchFamily="34" charset="0"/>
              <a:buChar char="•"/>
            </a:pPr>
            <a:endParaRPr lang="de-DE" sz="2000" dirty="0">
              <a:solidFill>
                <a:srgbClr val="7F7F7F">
                  <a:lumMod val="50000"/>
                </a:srgbClr>
              </a:solidFill>
              <a:latin typeface="Calibri"/>
            </a:endParaRPr>
          </a:p>
        </p:txBody>
      </p:sp>
      <p:sp>
        <p:nvSpPr>
          <p:cNvPr id="4" name="Titel 1">
            <a:extLst>
              <a:ext uri="{FF2B5EF4-FFF2-40B4-BE49-F238E27FC236}">
                <a16:creationId xmlns:a16="http://schemas.microsoft.com/office/drawing/2014/main" id="{FDB23EA3-8164-4E8E-A1BA-7946DB605950}"/>
              </a:ext>
            </a:extLst>
          </p:cNvPr>
          <p:cNvSpPr>
            <a:spLocks noGrp="1"/>
          </p:cNvSpPr>
          <p:nvPr>
            <p:ph type="title"/>
          </p:nvPr>
        </p:nvSpPr>
        <p:spPr>
          <a:xfrm>
            <a:off x="1378799" y="196740"/>
            <a:ext cx="8153400" cy="990600"/>
          </a:xfrm>
        </p:spPr>
        <p:txBody>
          <a:bodyPr/>
          <a:lstStyle/>
          <a:p>
            <a:r>
              <a:rPr lang="de-DE" dirty="0">
                <a:solidFill>
                  <a:schemeClr val="tx1">
                    <a:lumMod val="75000"/>
                  </a:schemeClr>
                </a:solidFill>
              </a:rPr>
              <a:t>Psychotherapeutenkammer Berlin</a:t>
            </a:r>
          </a:p>
        </p:txBody>
      </p:sp>
    </p:spTree>
    <p:extLst>
      <p:ext uri="{BB962C8B-B14F-4D97-AF65-F5344CB8AC3E}">
        <p14:creationId xmlns:p14="http://schemas.microsoft.com/office/powerpoint/2010/main" val="161633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EBC02-6ACC-F761-1961-3B85E8780AD6}"/>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4C418D48-A489-E829-673A-8FF43320EDB1}"/>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5" name="Textfeld 4">
            <a:extLst>
              <a:ext uri="{FF2B5EF4-FFF2-40B4-BE49-F238E27FC236}">
                <a16:creationId xmlns:a16="http://schemas.microsoft.com/office/drawing/2014/main" id="{01ABE897-F9C4-0F30-63A2-6026B5CD2C13}"/>
              </a:ext>
            </a:extLst>
          </p:cNvPr>
          <p:cNvSpPr txBox="1"/>
          <p:nvPr/>
        </p:nvSpPr>
        <p:spPr>
          <a:xfrm>
            <a:off x="978568" y="1564270"/>
            <a:ext cx="9561096" cy="4929363"/>
          </a:xfrm>
          <a:prstGeom prst="rect">
            <a:avLst/>
          </a:prstGeom>
          <a:noFill/>
        </p:spPr>
        <p:txBody>
          <a:bodyPr wrap="square" rtlCol="0">
            <a:sp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Sicherstellung der Qualifikation </a:t>
            </a:r>
            <a:r>
              <a:rPr kumimoji="0" lang="de-DE" sz="2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von PP und KJP und Förderung der Qualität bei der Berufsausübung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Förderung der beruflichen </a:t>
            </a:r>
            <a:r>
              <a:rPr kumimoji="0" lang="de-DE" sz="2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Fort- und Weiterbildung</a:t>
            </a:r>
            <a:r>
              <a:rPr kumimoji="0" lang="de-DE" sz="2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r>
              <a:rPr kumimoji="0" lang="de-DE" sz="2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de-DE" sz="2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Zertifizierungen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Umsetzung der Weiterbildungsordnung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Mitgliederverwaltung</a:t>
            </a:r>
            <a:r>
              <a:rPr kumimoji="0" lang="de-DE" sz="2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Information und Beratung bei Fragen der Berufsausübung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Berufsaufsicht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Schlichtungsstelle </a:t>
            </a:r>
            <a:r>
              <a:rPr kumimoji="0" lang="de-DE" sz="2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bei Streitigkeiten (</a:t>
            </a:r>
            <a:r>
              <a:rPr kumimoji="0" lang="de-DE" sz="2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Beschwerdestelle, Ombudsstelle</a:t>
            </a:r>
            <a:r>
              <a:rPr kumimoji="0" lang="de-DE" sz="2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Politische Vertretung des Berufsstandes</a:t>
            </a:r>
            <a:r>
              <a:rPr kumimoji="0" lang="de-DE" sz="2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Netzwerk- und Gremienarbeit</a:t>
            </a:r>
          </a:p>
        </p:txBody>
      </p:sp>
      <p:sp>
        <p:nvSpPr>
          <p:cNvPr id="4" name="Titel 1">
            <a:extLst>
              <a:ext uri="{FF2B5EF4-FFF2-40B4-BE49-F238E27FC236}">
                <a16:creationId xmlns:a16="http://schemas.microsoft.com/office/drawing/2014/main" id="{302921D7-439E-7FA3-6BA5-83A8F6A74FB8}"/>
              </a:ext>
            </a:extLst>
          </p:cNvPr>
          <p:cNvSpPr>
            <a:spLocks noGrp="1"/>
          </p:cNvSpPr>
          <p:nvPr>
            <p:ph type="title"/>
          </p:nvPr>
        </p:nvSpPr>
        <p:spPr>
          <a:xfrm>
            <a:off x="1426925" y="196740"/>
            <a:ext cx="8153400" cy="990600"/>
          </a:xfrm>
        </p:spPr>
        <p:txBody>
          <a:bodyPr/>
          <a:lstStyle/>
          <a:p>
            <a:r>
              <a:rPr lang="de-DE" dirty="0">
                <a:solidFill>
                  <a:schemeClr val="tx1">
                    <a:lumMod val="75000"/>
                  </a:schemeClr>
                </a:solidFill>
                <a:latin typeface="Arial" panose="020B0604020202020204" pitchFamily="34" charset="0"/>
                <a:cs typeface="Arial" panose="020B0604020202020204" pitchFamily="34" charset="0"/>
              </a:rPr>
              <a:t>Aufgaben der Kammer</a:t>
            </a:r>
          </a:p>
        </p:txBody>
      </p:sp>
      <p:sp>
        <p:nvSpPr>
          <p:cNvPr id="2" name="Textfeld 1">
            <a:extLst>
              <a:ext uri="{FF2B5EF4-FFF2-40B4-BE49-F238E27FC236}">
                <a16:creationId xmlns:a16="http://schemas.microsoft.com/office/drawing/2014/main" id="{2D2A2C7E-8935-21F5-0EE6-C4178369DFA6}"/>
              </a:ext>
            </a:extLst>
          </p:cNvPr>
          <p:cNvSpPr txBox="1"/>
          <p:nvPr/>
        </p:nvSpPr>
        <p:spPr>
          <a:xfrm>
            <a:off x="2149640" y="2607733"/>
            <a:ext cx="8213559" cy="2708434"/>
          </a:xfrm>
          <a:prstGeom prst="rect">
            <a:avLst/>
          </a:prstGeom>
          <a:solidFill>
            <a:schemeClr val="bg1"/>
          </a:solidFill>
          <a:ln>
            <a:solidFill>
              <a:srgbClr val="C00000"/>
            </a:solidFill>
          </a:ln>
        </p:spPr>
        <p:txBody>
          <a:bodyPr wrap="square" rtlCol="0">
            <a:spAutoFit/>
          </a:bodyPr>
          <a:lstStyle/>
          <a:p>
            <a:pPr algn="ctr">
              <a:spcAft>
                <a:spcPts val="600"/>
              </a:spcAft>
            </a:pPr>
            <a:r>
              <a:rPr lang="de-DE" sz="3200" dirty="0">
                <a:solidFill>
                  <a:schemeClr val="accent1">
                    <a:lumMod val="75000"/>
                  </a:schemeClr>
                </a:solidFill>
              </a:rPr>
              <a:t>Verbesserung der Versorgung von Patient*innen mit schweren psychischen Erkrankungen (</a:t>
            </a:r>
            <a:r>
              <a:rPr lang="de-DE" sz="3200" dirty="0" err="1">
                <a:solidFill>
                  <a:schemeClr val="accent1">
                    <a:lumMod val="75000"/>
                  </a:schemeClr>
                </a:solidFill>
              </a:rPr>
              <a:t>BPtK</a:t>
            </a:r>
            <a:r>
              <a:rPr lang="de-DE" sz="3200" dirty="0">
                <a:solidFill>
                  <a:schemeClr val="accent1">
                    <a:lumMod val="75000"/>
                  </a:schemeClr>
                </a:solidFill>
              </a:rPr>
              <a:t>):</a:t>
            </a:r>
          </a:p>
          <a:p>
            <a:pPr marL="457200" indent="-457200">
              <a:spcAft>
                <a:spcPts val="600"/>
              </a:spcAft>
              <a:buFontTx/>
              <a:buChar char="-"/>
            </a:pPr>
            <a:r>
              <a:rPr lang="de-DE" sz="3200" i="1" dirty="0">
                <a:solidFill>
                  <a:schemeClr val="tx1">
                    <a:lumMod val="50000"/>
                  </a:schemeClr>
                </a:solidFill>
              </a:rPr>
              <a:t>Einfluss auf die rechtlichen Rahmenbedingungen</a:t>
            </a:r>
          </a:p>
          <a:p>
            <a:pPr marL="457200" indent="-457200">
              <a:spcAft>
                <a:spcPts val="600"/>
              </a:spcAft>
              <a:buFontTx/>
              <a:buChar char="-"/>
            </a:pPr>
            <a:r>
              <a:rPr lang="de-DE" sz="3200" i="1" dirty="0">
                <a:solidFill>
                  <a:schemeClr val="tx1">
                    <a:lumMod val="50000"/>
                  </a:schemeClr>
                </a:solidFill>
              </a:rPr>
              <a:t>Fortbildungen</a:t>
            </a:r>
          </a:p>
        </p:txBody>
      </p:sp>
    </p:spTree>
    <p:extLst>
      <p:ext uri="{BB962C8B-B14F-4D97-AF65-F5344CB8AC3E}">
        <p14:creationId xmlns:p14="http://schemas.microsoft.com/office/powerpoint/2010/main" val="143443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5E8BD-0337-B8DE-6722-529CC2E30AD5}"/>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216332CE-7421-4E03-FC72-C851A4A964D3}"/>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5" name="Textfeld 4">
            <a:extLst>
              <a:ext uri="{FF2B5EF4-FFF2-40B4-BE49-F238E27FC236}">
                <a16:creationId xmlns:a16="http://schemas.microsoft.com/office/drawing/2014/main" id="{11A37F8A-23F7-272D-5015-2BB50A42087B}"/>
              </a:ext>
            </a:extLst>
          </p:cNvPr>
          <p:cNvSpPr txBox="1"/>
          <p:nvPr/>
        </p:nvSpPr>
        <p:spPr>
          <a:xfrm>
            <a:off x="1090863" y="1822063"/>
            <a:ext cx="9561096" cy="4508157"/>
          </a:xfrm>
          <a:prstGeom prst="rect">
            <a:avLst/>
          </a:prstGeom>
          <a:noFill/>
        </p:spPr>
        <p:txBody>
          <a:bodyPr wrap="square" rtlCol="0">
            <a:sp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1 bis 2 % Prävalenz</a:t>
            </a:r>
          </a:p>
          <a:p>
            <a:pPr marL="228600" lvl="0" indent="-228600">
              <a:lnSpc>
                <a:spcPct val="110000"/>
              </a:lnSpc>
              <a:spcBef>
                <a:spcPts val="1000"/>
              </a:spcBef>
              <a:buFont typeface="Arial" panose="020B0604020202020204" pitchFamily="34" charset="0"/>
              <a:buChar char="•"/>
              <a:defRPr/>
            </a:pPr>
            <a:r>
              <a:rPr lang="de-DE" sz="2400" b="1" dirty="0">
                <a:solidFill>
                  <a:prstClr val="black">
                    <a:lumMod val="65000"/>
                    <a:lumOff val="35000"/>
                  </a:prstClr>
                </a:solidFill>
                <a:latin typeface="Arial" panose="020B0604020202020204" pitchFamily="34" charset="0"/>
                <a:cs typeface="Arial" panose="020B0604020202020204" pitchFamily="34" charset="0"/>
              </a:rPr>
              <a:t>mehrjähriger </a:t>
            </a:r>
            <a:r>
              <a:rPr lang="de-DE" sz="2400" dirty="0">
                <a:solidFill>
                  <a:prstClr val="black">
                    <a:lumMod val="65000"/>
                    <a:lumOff val="35000"/>
                  </a:prstClr>
                </a:solidFill>
                <a:latin typeface="Arial" panose="020B0604020202020204" pitchFamily="34" charset="0"/>
                <a:cs typeface="Arial" panose="020B0604020202020204" pitchFamily="34" charset="0"/>
              </a:rPr>
              <a:t>Erkrankungsverlauf, </a:t>
            </a:r>
            <a:r>
              <a:rPr lang="de-DE" sz="2400" b="1" dirty="0">
                <a:solidFill>
                  <a:prstClr val="black">
                    <a:lumMod val="65000"/>
                    <a:lumOff val="35000"/>
                  </a:prstClr>
                </a:solidFill>
                <a:latin typeface="Arial" panose="020B0604020202020204" pitchFamily="34" charset="0"/>
                <a:cs typeface="Arial" panose="020B0604020202020204" pitchFamily="34" charset="0"/>
              </a:rPr>
              <a:t>erhebliche Beeinträchtigungen </a:t>
            </a:r>
            <a:r>
              <a:rPr lang="de-DE" sz="2400" dirty="0">
                <a:solidFill>
                  <a:prstClr val="black">
                    <a:lumMod val="65000"/>
                    <a:lumOff val="35000"/>
                  </a:prstClr>
                </a:solidFill>
                <a:latin typeface="Arial" panose="020B0604020202020204" pitchFamily="34" charset="0"/>
                <a:cs typeface="Arial" panose="020B0604020202020204" pitchFamily="34" charset="0"/>
              </a:rPr>
              <a:t>psychosozialer Funktionsfähigkeit und </a:t>
            </a:r>
            <a:r>
              <a:rPr lang="de-DE" sz="2400" b="1" dirty="0">
                <a:solidFill>
                  <a:prstClr val="black">
                    <a:lumMod val="65000"/>
                    <a:lumOff val="35000"/>
                  </a:prstClr>
                </a:solidFill>
                <a:latin typeface="Arial" panose="020B0604020202020204" pitchFamily="34" charset="0"/>
                <a:cs typeface="Arial" panose="020B0604020202020204" pitchFamily="34" charset="0"/>
              </a:rPr>
              <a:t>reduzierte</a:t>
            </a:r>
            <a:r>
              <a:rPr lang="de-DE" sz="2400" dirty="0">
                <a:solidFill>
                  <a:prstClr val="black">
                    <a:lumMod val="65000"/>
                    <a:lumOff val="35000"/>
                  </a:prstClr>
                </a:solidFill>
                <a:latin typeface="Arial" panose="020B0604020202020204" pitchFamily="34" charset="0"/>
                <a:cs typeface="Arial" panose="020B0604020202020204" pitchFamily="34" charset="0"/>
              </a:rPr>
              <a:t> soziale </a:t>
            </a:r>
            <a:r>
              <a:rPr lang="de-DE" sz="2400" b="1" dirty="0">
                <a:solidFill>
                  <a:prstClr val="black">
                    <a:lumMod val="65000"/>
                    <a:lumOff val="35000"/>
                  </a:prstClr>
                </a:solidFill>
                <a:latin typeface="Arial" panose="020B0604020202020204" pitchFamily="34" charset="0"/>
                <a:cs typeface="Arial" panose="020B0604020202020204" pitchFamily="34" charset="0"/>
              </a:rPr>
              <a:t>Teilhabechancen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de-DE" sz="2400" dirty="0">
                <a:solidFill>
                  <a:prstClr val="black">
                    <a:lumMod val="65000"/>
                    <a:lumOff val="35000"/>
                  </a:prstClr>
                </a:solidFill>
                <a:latin typeface="Arial" panose="020B0604020202020204" pitchFamily="34" charset="0"/>
                <a:cs typeface="Arial" panose="020B0604020202020204" pitchFamily="34" charset="0"/>
              </a:rPr>
              <a:t>Komplexer Behandlungsbedarf, der </a:t>
            </a:r>
            <a:r>
              <a:rPr lang="de-DE" sz="2400" b="1" dirty="0">
                <a:solidFill>
                  <a:schemeClr val="accent1">
                    <a:lumMod val="75000"/>
                  </a:schemeClr>
                </a:solidFill>
                <a:latin typeface="Arial" panose="020B0604020202020204" pitchFamily="34" charset="0"/>
                <a:cs typeface="Arial" panose="020B0604020202020204" pitchFamily="34" charset="0"/>
              </a:rPr>
              <a:t>über das medizinische Versorgungssystem weit hinausreicht </a:t>
            </a:r>
            <a:r>
              <a:rPr lang="de-DE" sz="2400" dirty="0">
                <a:solidFill>
                  <a:prstClr val="black">
                    <a:lumMod val="65000"/>
                    <a:lumOff val="35000"/>
                  </a:prstClr>
                </a:solidFill>
                <a:latin typeface="Arial" panose="020B0604020202020204" pitchFamily="34" charset="0"/>
                <a:cs typeface="Arial" panose="020B0604020202020204" pitchFamily="34" charset="0"/>
              </a:rPr>
              <a:t>und insbesondere den Bedarf nach </a:t>
            </a:r>
            <a:r>
              <a:rPr lang="de-DE" sz="2400" b="1" dirty="0">
                <a:solidFill>
                  <a:prstClr val="black">
                    <a:lumMod val="65000"/>
                    <a:lumOff val="35000"/>
                  </a:prstClr>
                </a:solidFill>
                <a:latin typeface="Arial" panose="020B0604020202020204" pitchFamily="34" charset="0"/>
                <a:cs typeface="Arial" panose="020B0604020202020204" pitchFamily="34" charset="0"/>
              </a:rPr>
              <a:t>Hilfen zur Teilhabe am Sozial- und Erwerbsleben </a:t>
            </a:r>
            <a:r>
              <a:rPr lang="de-DE" sz="2400" dirty="0">
                <a:solidFill>
                  <a:prstClr val="black">
                    <a:lumMod val="65000"/>
                    <a:lumOff val="35000"/>
                  </a:prstClr>
                </a:solidFill>
                <a:latin typeface="Arial" panose="020B0604020202020204" pitchFamily="34" charset="0"/>
                <a:cs typeface="Arial" panose="020B0604020202020204" pitchFamily="34" charset="0"/>
              </a:rPr>
              <a:t>einschließt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S3 Leitlinie </a:t>
            </a: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Psychosoziale Therapien bei schweren psychischen Erkrankungen (DGPPN, AWMF Leitlinienregister)</a:t>
            </a:r>
          </a:p>
        </p:txBody>
      </p:sp>
      <p:sp>
        <p:nvSpPr>
          <p:cNvPr id="4" name="Titel 1">
            <a:extLst>
              <a:ext uri="{FF2B5EF4-FFF2-40B4-BE49-F238E27FC236}">
                <a16:creationId xmlns:a16="http://schemas.microsoft.com/office/drawing/2014/main" id="{3A5B33FF-B2B4-F3BC-8081-B0D2250D9033}"/>
              </a:ext>
            </a:extLst>
          </p:cNvPr>
          <p:cNvSpPr>
            <a:spLocks noGrp="1"/>
          </p:cNvSpPr>
          <p:nvPr>
            <p:ph type="title"/>
          </p:nvPr>
        </p:nvSpPr>
        <p:spPr>
          <a:xfrm>
            <a:off x="978156" y="209302"/>
            <a:ext cx="10235687" cy="990600"/>
          </a:xfrm>
        </p:spPr>
        <p:txBody>
          <a:bodyPr>
            <a:normAutofit fontScale="90000"/>
          </a:bodyPr>
          <a:lstStyle/>
          <a:p>
            <a:r>
              <a:rPr lang="de-DE" dirty="0">
                <a:solidFill>
                  <a:schemeClr val="tx1">
                    <a:lumMod val="75000"/>
                  </a:schemeClr>
                </a:solidFill>
                <a:latin typeface="Arial" panose="020B0604020202020204" pitchFamily="34" charset="0"/>
                <a:cs typeface="Arial" panose="020B0604020202020204" pitchFamily="34" charset="0"/>
              </a:rPr>
              <a:t>Komplexe Behandlungsbedarfe von SMI Patient*innen</a:t>
            </a:r>
          </a:p>
        </p:txBody>
      </p:sp>
    </p:spTree>
    <p:extLst>
      <p:ext uri="{BB962C8B-B14F-4D97-AF65-F5344CB8AC3E}">
        <p14:creationId xmlns:p14="http://schemas.microsoft.com/office/powerpoint/2010/main" val="149375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C8114-8BD6-DBB4-8FF1-800A68E68BEE}"/>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5781B216-3BA8-27BC-A4A3-AC2FBCC2756C}"/>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4" name="Titel 1">
            <a:extLst>
              <a:ext uri="{FF2B5EF4-FFF2-40B4-BE49-F238E27FC236}">
                <a16:creationId xmlns:a16="http://schemas.microsoft.com/office/drawing/2014/main" id="{D204B49E-1948-2030-CE51-6E670867EE0C}"/>
              </a:ext>
            </a:extLst>
          </p:cNvPr>
          <p:cNvSpPr>
            <a:spLocks noGrp="1"/>
          </p:cNvSpPr>
          <p:nvPr>
            <p:ph type="title"/>
          </p:nvPr>
        </p:nvSpPr>
        <p:spPr>
          <a:xfrm>
            <a:off x="785240" y="209302"/>
            <a:ext cx="10251729" cy="990600"/>
          </a:xfrm>
        </p:spPr>
        <p:txBody>
          <a:bodyPr>
            <a:normAutofit fontScale="90000"/>
          </a:bodyPr>
          <a:lstStyle/>
          <a:p>
            <a:r>
              <a:rPr lang="de-DE" dirty="0">
                <a:solidFill>
                  <a:schemeClr val="tx1">
                    <a:lumMod val="75000"/>
                  </a:schemeClr>
                </a:solidFill>
                <a:latin typeface="Arial" panose="020B0604020202020204" pitchFamily="34" charset="0"/>
                <a:cs typeface="Arial" panose="020B0604020202020204" pitchFamily="34" charset="0"/>
              </a:rPr>
              <a:t>Komplexe Behandlungsbedarfe von SMI Patient*innen</a:t>
            </a:r>
          </a:p>
        </p:txBody>
      </p:sp>
      <p:graphicFrame>
        <p:nvGraphicFramePr>
          <p:cNvPr id="7" name="Tabelle 6">
            <a:extLst>
              <a:ext uri="{FF2B5EF4-FFF2-40B4-BE49-F238E27FC236}">
                <a16:creationId xmlns:a16="http://schemas.microsoft.com/office/drawing/2014/main" id="{1140892B-C965-FFCB-E3DB-4D01B528B1BA}"/>
              </a:ext>
            </a:extLst>
          </p:cNvPr>
          <p:cNvGraphicFramePr>
            <a:graphicFrameLocks noGrp="1"/>
          </p:cNvGraphicFramePr>
          <p:nvPr>
            <p:extLst>
              <p:ext uri="{D42A27DB-BD31-4B8C-83A1-F6EECF244321}">
                <p14:modId xmlns:p14="http://schemas.microsoft.com/office/powerpoint/2010/main" val="1776040367"/>
              </p:ext>
            </p:extLst>
          </p:nvPr>
        </p:nvGraphicFramePr>
        <p:xfrm>
          <a:off x="560652" y="1263295"/>
          <a:ext cx="2876884" cy="5461000"/>
        </p:xfrm>
        <a:graphic>
          <a:graphicData uri="http://schemas.openxmlformats.org/drawingml/2006/table">
            <a:tbl>
              <a:tblPr firstRow="1" bandRow="1">
                <a:tableStyleId>{5C22544A-7EE6-4342-B048-85BDC9FD1C3A}</a:tableStyleId>
              </a:tblPr>
              <a:tblGrid>
                <a:gridCol w="2876884">
                  <a:extLst>
                    <a:ext uri="{9D8B030D-6E8A-4147-A177-3AD203B41FA5}">
                      <a16:colId xmlns:a16="http://schemas.microsoft.com/office/drawing/2014/main" val="4132936660"/>
                    </a:ext>
                  </a:extLst>
                </a:gridCol>
              </a:tblGrid>
              <a:tr h="370840">
                <a:tc>
                  <a:txBody>
                    <a:bodyPr/>
                    <a:lstStyle/>
                    <a:p>
                      <a:r>
                        <a:rPr lang="de-DE" dirty="0"/>
                        <a:t>Funktionsstörungen/ Psychopathologie</a:t>
                      </a:r>
                    </a:p>
                  </a:txBody>
                  <a:tcPr/>
                </a:tc>
                <a:extLst>
                  <a:ext uri="{0D108BD9-81ED-4DB2-BD59-A6C34878D82A}">
                    <a16:rowId xmlns:a16="http://schemas.microsoft.com/office/drawing/2014/main" val="3933069015"/>
                  </a:ext>
                </a:extLst>
              </a:tr>
              <a:tr h="370840">
                <a:tc>
                  <a:txBody>
                    <a:bodyPr/>
                    <a:lstStyle/>
                    <a:p>
                      <a:r>
                        <a:rPr lang="de-DE" dirty="0"/>
                        <a:t>Bewusstsein</a:t>
                      </a:r>
                    </a:p>
                  </a:txBody>
                  <a:tcPr/>
                </a:tc>
                <a:extLst>
                  <a:ext uri="{0D108BD9-81ED-4DB2-BD59-A6C34878D82A}">
                    <a16:rowId xmlns:a16="http://schemas.microsoft.com/office/drawing/2014/main" val="2005537022"/>
                  </a:ext>
                </a:extLst>
              </a:tr>
              <a:tr h="370840">
                <a:tc>
                  <a:txBody>
                    <a:bodyPr/>
                    <a:lstStyle/>
                    <a:p>
                      <a:r>
                        <a:rPr lang="de-DE" dirty="0"/>
                        <a:t>Orientierung</a:t>
                      </a:r>
                    </a:p>
                  </a:txBody>
                  <a:tcPr/>
                </a:tc>
                <a:extLst>
                  <a:ext uri="{0D108BD9-81ED-4DB2-BD59-A6C34878D82A}">
                    <a16:rowId xmlns:a16="http://schemas.microsoft.com/office/drawing/2014/main" val="4205263861"/>
                  </a:ext>
                </a:extLst>
              </a:tr>
              <a:tr h="370840">
                <a:tc>
                  <a:txBody>
                    <a:bodyPr/>
                    <a:lstStyle/>
                    <a:p>
                      <a:r>
                        <a:rPr lang="de-DE" dirty="0" err="1"/>
                        <a:t>Mnestik</a:t>
                      </a:r>
                      <a:endParaRPr lang="de-DE" dirty="0"/>
                    </a:p>
                  </a:txBody>
                  <a:tcPr/>
                </a:tc>
                <a:extLst>
                  <a:ext uri="{0D108BD9-81ED-4DB2-BD59-A6C34878D82A}">
                    <a16:rowId xmlns:a16="http://schemas.microsoft.com/office/drawing/2014/main" val="2817231019"/>
                  </a:ext>
                </a:extLst>
              </a:tr>
              <a:tr h="370840">
                <a:tc>
                  <a:txBody>
                    <a:bodyPr/>
                    <a:lstStyle/>
                    <a:p>
                      <a:r>
                        <a:rPr lang="de-DE" dirty="0"/>
                        <a:t>Auffassung</a:t>
                      </a:r>
                    </a:p>
                  </a:txBody>
                  <a:tcPr/>
                </a:tc>
                <a:extLst>
                  <a:ext uri="{0D108BD9-81ED-4DB2-BD59-A6C34878D82A}">
                    <a16:rowId xmlns:a16="http://schemas.microsoft.com/office/drawing/2014/main" val="3273851288"/>
                  </a:ext>
                </a:extLst>
              </a:tr>
              <a:tr h="370840">
                <a:tc>
                  <a:txBody>
                    <a:bodyPr/>
                    <a:lstStyle/>
                    <a:p>
                      <a:r>
                        <a:rPr lang="de-DE" dirty="0"/>
                        <a:t>Konzentration</a:t>
                      </a:r>
                    </a:p>
                  </a:txBody>
                  <a:tcPr/>
                </a:tc>
                <a:extLst>
                  <a:ext uri="{0D108BD9-81ED-4DB2-BD59-A6C34878D82A}">
                    <a16:rowId xmlns:a16="http://schemas.microsoft.com/office/drawing/2014/main" val="785004797"/>
                  </a:ext>
                </a:extLst>
              </a:tr>
              <a:tr h="370840">
                <a:tc>
                  <a:txBody>
                    <a:bodyPr/>
                    <a:lstStyle/>
                    <a:p>
                      <a:r>
                        <a:rPr lang="de-DE" dirty="0"/>
                        <a:t>Formales Denken</a:t>
                      </a:r>
                    </a:p>
                  </a:txBody>
                  <a:tcPr/>
                </a:tc>
                <a:extLst>
                  <a:ext uri="{0D108BD9-81ED-4DB2-BD59-A6C34878D82A}">
                    <a16:rowId xmlns:a16="http://schemas.microsoft.com/office/drawing/2014/main" val="3676479716"/>
                  </a:ext>
                </a:extLst>
              </a:tr>
              <a:tr h="370840">
                <a:tc>
                  <a:txBody>
                    <a:bodyPr/>
                    <a:lstStyle/>
                    <a:p>
                      <a:r>
                        <a:rPr lang="de-DE" dirty="0"/>
                        <a:t>Inhaltliches Denken</a:t>
                      </a:r>
                    </a:p>
                  </a:txBody>
                  <a:tcPr/>
                </a:tc>
                <a:extLst>
                  <a:ext uri="{0D108BD9-81ED-4DB2-BD59-A6C34878D82A}">
                    <a16:rowId xmlns:a16="http://schemas.microsoft.com/office/drawing/2014/main" val="2790103564"/>
                  </a:ext>
                </a:extLst>
              </a:tr>
              <a:tr h="370840">
                <a:tc>
                  <a:txBody>
                    <a:bodyPr/>
                    <a:lstStyle/>
                    <a:p>
                      <a:r>
                        <a:rPr lang="de-DE" dirty="0"/>
                        <a:t>Ich-Störungen</a:t>
                      </a:r>
                    </a:p>
                  </a:txBody>
                  <a:tcPr/>
                </a:tc>
                <a:extLst>
                  <a:ext uri="{0D108BD9-81ED-4DB2-BD59-A6C34878D82A}">
                    <a16:rowId xmlns:a16="http://schemas.microsoft.com/office/drawing/2014/main" val="418467660"/>
                  </a:ext>
                </a:extLst>
              </a:tr>
              <a:tr h="370840">
                <a:tc>
                  <a:txBody>
                    <a:bodyPr/>
                    <a:lstStyle/>
                    <a:p>
                      <a:r>
                        <a:rPr lang="de-DE" dirty="0"/>
                        <a:t>Ängste &amp; Befürchtungen</a:t>
                      </a:r>
                    </a:p>
                  </a:txBody>
                  <a:tcPr/>
                </a:tc>
                <a:extLst>
                  <a:ext uri="{0D108BD9-81ED-4DB2-BD59-A6C34878D82A}">
                    <a16:rowId xmlns:a16="http://schemas.microsoft.com/office/drawing/2014/main" val="1155285534"/>
                  </a:ext>
                </a:extLst>
              </a:tr>
              <a:tr h="370840">
                <a:tc>
                  <a:txBody>
                    <a:bodyPr/>
                    <a:lstStyle/>
                    <a:p>
                      <a:r>
                        <a:rPr lang="de-DE" dirty="0"/>
                        <a:t>Affekt</a:t>
                      </a:r>
                    </a:p>
                  </a:txBody>
                  <a:tcPr/>
                </a:tc>
                <a:extLst>
                  <a:ext uri="{0D108BD9-81ED-4DB2-BD59-A6C34878D82A}">
                    <a16:rowId xmlns:a16="http://schemas.microsoft.com/office/drawing/2014/main" val="986452100"/>
                  </a:ext>
                </a:extLst>
              </a:tr>
              <a:tr h="370840">
                <a:tc>
                  <a:txBody>
                    <a:bodyPr/>
                    <a:lstStyle/>
                    <a:p>
                      <a:r>
                        <a:rPr lang="de-DE" dirty="0"/>
                        <a:t>Antrieb</a:t>
                      </a:r>
                    </a:p>
                  </a:txBody>
                  <a:tcPr/>
                </a:tc>
                <a:extLst>
                  <a:ext uri="{0D108BD9-81ED-4DB2-BD59-A6C34878D82A}">
                    <a16:rowId xmlns:a16="http://schemas.microsoft.com/office/drawing/2014/main" val="244772021"/>
                  </a:ext>
                </a:extLst>
              </a:tr>
              <a:tr h="370840">
                <a:tc>
                  <a:txBody>
                    <a:bodyPr/>
                    <a:lstStyle/>
                    <a:p>
                      <a:r>
                        <a:rPr lang="de-DE" dirty="0"/>
                        <a:t>Einstellung und Erleben</a:t>
                      </a:r>
                    </a:p>
                  </a:txBody>
                  <a:tcPr/>
                </a:tc>
                <a:extLst>
                  <a:ext uri="{0D108BD9-81ED-4DB2-BD59-A6C34878D82A}">
                    <a16:rowId xmlns:a16="http://schemas.microsoft.com/office/drawing/2014/main" val="3297409740"/>
                  </a:ext>
                </a:extLst>
              </a:tr>
              <a:tr h="370840">
                <a:tc>
                  <a:txBody>
                    <a:bodyPr/>
                    <a:lstStyle/>
                    <a:p>
                      <a:r>
                        <a:rPr lang="de-DE" dirty="0"/>
                        <a:t>Psychophysiologie</a:t>
                      </a:r>
                    </a:p>
                  </a:txBody>
                  <a:tcPr/>
                </a:tc>
                <a:extLst>
                  <a:ext uri="{0D108BD9-81ED-4DB2-BD59-A6C34878D82A}">
                    <a16:rowId xmlns:a16="http://schemas.microsoft.com/office/drawing/2014/main" val="1028906185"/>
                  </a:ext>
                </a:extLst>
              </a:tr>
            </a:tbl>
          </a:graphicData>
        </a:graphic>
      </p:graphicFrame>
      <p:graphicFrame>
        <p:nvGraphicFramePr>
          <p:cNvPr id="8" name="Tabelle 7">
            <a:extLst>
              <a:ext uri="{FF2B5EF4-FFF2-40B4-BE49-F238E27FC236}">
                <a16:creationId xmlns:a16="http://schemas.microsoft.com/office/drawing/2014/main" id="{04E13B4F-FA98-DA10-6C0C-D473A598FBA8}"/>
              </a:ext>
            </a:extLst>
          </p:cNvPr>
          <p:cNvGraphicFramePr>
            <a:graphicFrameLocks noGrp="1"/>
          </p:cNvGraphicFramePr>
          <p:nvPr>
            <p:extLst>
              <p:ext uri="{D42A27DB-BD31-4B8C-83A1-F6EECF244321}">
                <p14:modId xmlns:p14="http://schemas.microsoft.com/office/powerpoint/2010/main" val="703208150"/>
              </p:ext>
            </p:extLst>
          </p:nvPr>
        </p:nvGraphicFramePr>
        <p:xfrm>
          <a:off x="4379496" y="1532535"/>
          <a:ext cx="3931095" cy="5205238"/>
        </p:xfrm>
        <a:graphic>
          <a:graphicData uri="http://schemas.openxmlformats.org/drawingml/2006/table">
            <a:tbl>
              <a:tblPr firstRow="1" bandRow="1">
                <a:tableStyleId>{5C22544A-7EE6-4342-B048-85BDC9FD1C3A}</a:tableStyleId>
              </a:tblPr>
              <a:tblGrid>
                <a:gridCol w="3931095">
                  <a:extLst>
                    <a:ext uri="{9D8B030D-6E8A-4147-A177-3AD203B41FA5}">
                      <a16:colId xmlns:a16="http://schemas.microsoft.com/office/drawing/2014/main" val="4132936660"/>
                    </a:ext>
                  </a:extLst>
                </a:gridCol>
              </a:tblGrid>
              <a:tr h="370840">
                <a:tc>
                  <a:txBody>
                    <a:bodyPr/>
                    <a:lstStyle/>
                    <a:p>
                      <a:r>
                        <a:rPr lang="de-DE" dirty="0"/>
                        <a:t>Fähigkeitsbeeinträchtigungen</a:t>
                      </a:r>
                    </a:p>
                  </a:txBody>
                  <a:tcPr/>
                </a:tc>
                <a:extLst>
                  <a:ext uri="{0D108BD9-81ED-4DB2-BD59-A6C34878D82A}">
                    <a16:rowId xmlns:a16="http://schemas.microsoft.com/office/drawing/2014/main" val="3933069015"/>
                  </a:ext>
                </a:extLst>
              </a:tr>
              <a:tr h="370840">
                <a:tc>
                  <a:txBody>
                    <a:bodyPr/>
                    <a:lstStyle/>
                    <a:p>
                      <a:r>
                        <a:rPr lang="de-DE" dirty="0"/>
                        <a:t>Anpassung an Regeln und Routinen</a:t>
                      </a:r>
                    </a:p>
                  </a:txBody>
                  <a:tcPr/>
                </a:tc>
                <a:extLst>
                  <a:ext uri="{0D108BD9-81ED-4DB2-BD59-A6C34878D82A}">
                    <a16:rowId xmlns:a16="http://schemas.microsoft.com/office/drawing/2014/main" val="2005537022"/>
                  </a:ext>
                </a:extLst>
              </a:tr>
              <a:tr h="370840">
                <a:tc>
                  <a:txBody>
                    <a:bodyPr/>
                    <a:lstStyle/>
                    <a:p>
                      <a:r>
                        <a:rPr lang="de-DE" dirty="0"/>
                        <a:t>Planung &amp; Strukturierung von Aufgaben</a:t>
                      </a:r>
                    </a:p>
                  </a:txBody>
                  <a:tcPr/>
                </a:tc>
                <a:extLst>
                  <a:ext uri="{0D108BD9-81ED-4DB2-BD59-A6C34878D82A}">
                    <a16:rowId xmlns:a16="http://schemas.microsoft.com/office/drawing/2014/main" val="4205263861"/>
                  </a:ext>
                </a:extLst>
              </a:tr>
              <a:tr h="370840">
                <a:tc>
                  <a:txBody>
                    <a:bodyPr/>
                    <a:lstStyle/>
                    <a:p>
                      <a:r>
                        <a:rPr lang="de-DE" dirty="0"/>
                        <a:t>Flexibilität und Umstellungsfähigkeit</a:t>
                      </a:r>
                    </a:p>
                  </a:txBody>
                  <a:tcPr/>
                </a:tc>
                <a:extLst>
                  <a:ext uri="{0D108BD9-81ED-4DB2-BD59-A6C34878D82A}">
                    <a16:rowId xmlns:a16="http://schemas.microsoft.com/office/drawing/2014/main" val="2817231019"/>
                  </a:ext>
                </a:extLst>
              </a:tr>
              <a:tr h="370840">
                <a:tc>
                  <a:txBody>
                    <a:bodyPr/>
                    <a:lstStyle/>
                    <a:p>
                      <a:r>
                        <a:rPr lang="de-DE" dirty="0"/>
                        <a:t>Kompetenz- und Wissensanwendung</a:t>
                      </a:r>
                    </a:p>
                  </a:txBody>
                  <a:tcPr/>
                </a:tc>
                <a:extLst>
                  <a:ext uri="{0D108BD9-81ED-4DB2-BD59-A6C34878D82A}">
                    <a16:rowId xmlns:a16="http://schemas.microsoft.com/office/drawing/2014/main" val="3273851288"/>
                  </a:ext>
                </a:extLst>
              </a:tr>
              <a:tr h="185420">
                <a:tc>
                  <a:txBody>
                    <a:bodyPr/>
                    <a:lstStyle/>
                    <a:p>
                      <a:r>
                        <a:rPr lang="de-DE" dirty="0"/>
                        <a:t>Entscheidungs- und Urteilsfähigkeit</a:t>
                      </a:r>
                    </a:p>
                  </a:txBody>
                  <a:tcPr/>
                </a:tc>
                <a:extLst>
                  <a:ext uri="{0D108BD9-81ED-4DB2-BD59-A6C34878D82A}">
                    <a16:rowId xmlns:a16="http://schemas.microsoft.com/office/drawing/2014/main" val="785004797"/>
                  </a:ext>
                </a:extLst>
              </a:tr>
              <a:tr h="185420">
                <a:tc>
                  <a:txBody>
                    <a:bodyPr/>
                    <a:lstStyle/>
                    <a:p>
                      <a:r>
                        <a:rPr lang="de-DE" dirty="0"/>
                        <a:t>Proaktivität &amp; Spontanaktivitäten</a:t>
                      </a:r>
                    </a:p>
                  </a:txBody>
                  <a:tcPr/>
                </a:tc>
                <a:extLst>
                  <a:ext uri="{0D108BD9-81ED-4DB2-BD59-A6C34878D82A}">
                    <a16:rowId xmlns:a16="http://schemas.microsoft.com/office/drawing/2014/main" val="3137748444"/>
                  </a:ext>
                </a:extLst>
              </a:tr>
              <a:tr h="370840">
                <a:tc>
                  <a:txBody>
                    <a:bodyPr/>
                    <a:lstStyle/>
                    <a:p>
                      <a:r>
                        <a:rPr lang="de-DE" dirty="0"/>
                        <a:t>Widerstands- &amp; Durchhaltefähigkeit</a:t>
                      </a:r>
                    </a:p>
                  </a:txBody>
                  <a:tcPr/>
                </a:tc>
                <a:extLst>
                  <a:ext uri="{0D108BD9-81ED-4DB2-BD59-A6C34878D82A}">
                    <a16:rowId xmlns:a16="http://schemas.microsoft.com/office/drawing/2014/main" val="3676479716"/>
                  </a:ext>
                </a:extLst>
              </a:tr>
              <a:tr h="370840">
                <a:tc>
                  <a:txBody>
                    <a:bodyPr/>
                    <a:lstStyle/>
                    <a:p>
                      <a:r>
                        <a:rPr lang="de-DE" dirty="0"/>
                        <a:t>Selbstbehauptungsfähigkeit</a:t>
                      </a:r>
                    </a:p>
                  </a:txBody>
                  <a:tcPr/>
                </a:tc>
                <a:extLst>
                  <a:ext uri="{0D108BD9-81ED-4DB2-BD59-A6C34878D82A}">
                    <a16:rowId xmlns:a16="http://schemas.microsoft.com/office/drawing/2014/main" val="2790103564"/>
                  </a:ext>
                </a:extLst>
              </a:tr>
              <a:tr h="370840">
                <a:tc>
                  <a:txBody>
                    <a:bodyPr/>
                    <a:lstStyle/>
                    <a:p>
                      <a:r>
                        <a:rPr lang="de-DE" dirty="0"/>
                        <a:t>Kontaktfähigkeit zu Dritten</a:t>
                      </a:r>
                    </a:p>
                  </a:txBody>
                  <a:tcPr/>
                </a:tc>
                <a:extLst>
                  <a:ext uri="{0D108BD9-81ED-4DB2-BD59-A6C34878D82A}">
                    <a16:rowId xmlns:a16="http://schemas.microsoft.com/office/drawing/2014/main" val="418467660"/>
                  </a:ext>
                </a:extLst>
              </a:tr>
              <a:tr h="370840">
                <a:tc>
                  <a:txBody>
                    <a:bodyPr/>
                    <a:lstStyle/>
                    <a:p>
                      <a:r>
                        <a:rPr lang="de-DE" dirty="0"/>
                        <a:t>Gruppenfähigkeit</a:t>
                      </a:r>
                    </a:p>
                  </a:txBody>
                  <a:tcPr/>
                </a:tc>
                <a:extLst>
                  <a:ext uri="{0D108BD9-81ED-4DB2-BD59-A6C34878D82A}">
                    <a16:rowId xmlns:a16="http://schemas.microsoft.com/office/drawing/2014/main" val="1155285534"/>
                  </a:ext>
                </a:extLst>
              </a:tr>
              <a:tr h="370840">
                <a:tc>
                  <a:txBody>
                    <a:bodyPr/>
                    <a:lstStyle/>
                    <a:p>
                      <a:r>
                        <a:rPr lang="de-DE" dirty="0"/>
                        <a:t>Familiäre/ intime Beziehungen</a:t>
                      </a:r>
                    </a:p>
                  </a:txBody>
                  <a:tcPr/>
                </a:tc>
                <a:extLst>
                  <a:ext uri="{0D108BD9-81ED-4DB2-BD59-A6C34878D82A}">
                    <a16:rowId xmlns:a16="http://schemas.microsoft.com/office/drawing/2014/main" val="986452100"/>
                  </a:ext>
                </a:extLst>
              </a:tr>
              <a:tr h="394478">
                <a:tc>
                  <a:txBody>
                    <a:bodyPr/>
                    <a:lstStyle/>
                    <a:p>
                      <a:r>
                        <a:rPr lang="de-DE" dirty="0"/>
                        <a:t>Fähigkeit zur Selbstpflege/-versorgung</a:t>
                      </a:r>
                    </a:p>
                  </a:txBody>
                  <a:tcPr/>
                </a:tc>
                <a:extLst>
                  <a:ext uri="{0D108BD9-81ED-4DB2-BD59-A6C34878D82A}">
                    <a16:rowId xmlns:a16="http://schemas.microsoft.com/office/drawing/2014/main" val="244772021"/>
                  </a:ext>
                </a:extLst>
              </a:tr>
              <a:tr h="370840">
                <a:tc>
                  <a:txBody>
                    <a:bodyPr/>
                    <a:lstStyle/>
                    <a:p>
                      <a:r>
                        <a:rPr lang="de-DE" dirty="0"/>
                        <a:t>Verkehrs- und Wegefähigkeit</a:t>
                      </a:r>
                    </a:p>
                  </a:txBody>
                  <a:tcPr/>
                </a:tc>
                <a:extLst>
                  <a:ext uri="{0D108BD9-81ED-4DB2-BD59-A6C34878D82A}">
                    <a16:rowId xmlns:a16="http://schemas.microsoft.com/office/drawing/2014/main" val="1028906185"/>
                  </a:ext>
                </a:extLst>
              </a:tr>
            </a:tbl>
          </a:graphicData>
        </a:graphic>
      </p:graphicFrame>
      <p:graphicFrame>
        <p:nvGraphicFramePr>
          <p:cNvPr id="5" name="Tabelle 4">
            <a:extLst>
              <a:ext uri="{FF2B5EF4-FFF2-40B4-BE49-F238E27FC236}">
                <a16:creationId xmlns:a16="http://schemas.microsoft.com/office/drawing/2014/main" id="{03F97BDF-A178-6A51-649C-96ECEC4FCF75}"/>
              </a:ext>
            </a:extLst>
          </p:cNvPr>
          <p:cNvGraphicFramePr>
            <a:graphicFrameLocks noGrp="1"/>
          </p:cNvGraphicFramePr>
          <p:nvPr>
            <p:extLst>
              <p:ext uri="{D42A27DB-BD31-4B8C-83A1-F6EECF244321}">
                <p14:modId xmlns:p14="http://schemas.microsoft.com/office/powerpoint/2010/main" val="652882568"/>
              </p:ext>
            </p:extLst>
          </p:nvPr>
        </p:nvGraphicFramePr>
        <p:xfrm>
          <a:off x="8898023" y="2836512"/>
          <a:ext cx="3069389" cy="2123440"/>
        </p:xfrm>
        <a:graphic>
          <a:graphicData uri="http://schemas.openxmlformats.org/drawingml/2006/table">
            <a:tbl>
              <a:tblPr firstRow="1" bandRow="1">
                <a:tableStyleId>{5C22544A-7EE6-4342-B048-85BDC9FD1C3A}</a:tableStyleId>
              </a:tblPr>
              <a:tblGrid>
                <a:gridCol w="3069389">
                  <a:extLst>
                    <a:ext uri="{9D8B030D-6E8A-4147-A177-3AD203B41FA5}">
                      <a16:colId xmlns:a16="http://schemas.microsoft.com/office/drawing/2014/main" val="2166268081"/>
                    </a:ext>
                  </a:extLst>
                </a:gridCol>
              </a:tblGrid>
              <a:tr h="370840">
                <a:tc>
                  <a:txBody>
                    <a:bodyPr/>
                    <a:lstStyle/>
                    <a:p>
                      <a:r>
                        <a:rPr lang="de-DE" dirty="0"/>
                        <a:t>Teilhabe: Rollenerwartungen/ </a:t>
                      </a:r>
                    </a:p>
                    <a:p>
                      <a:r>
                        <a:rPr lang="de-DE" dirty="0"/>
                        <a:t>Kontextfaktoren</a:t>
                      </a:r>
                    </a:p>
                  </a:txBody>
                  <a:tcPr/>
                </a:tc>
                <a:extLst>
                  <a:ext uri="{0D108BD9-81ED-4DB2-BD59-A6C34878D82A}">
                    <a16:rowId xmlns:a16="http://schemas.microsoft.com/office/drawing/2014/main" val="3229313599"/>
                  </a:ext>
                </a:extLst>
              </a:tr>
              <a:tr h="370840">
                <a:tc>
                  <a:txBody>
                    <a:bodyPr/>
                    <a:lstStyle/>
                    <a:p>
                      <a:r>
                        <a:rPr lang="de-DE" dirty="0"/>
                        <a:t>Berufsleben/ Schule</a:t>
                      </a:r>
                    </a:p>
                  </a:txBody>
                  <a:tcPr/>
                </a:tc>
                <a:extLst>
                  <a:ext uri="{0D108BD9-81ED-4DB2-BD59-A6C34878D82A}">
                    <a16:rowId xmlns:a16="http://schemas.microsoft.com/office/drawing/2014/main" val="2084477389"/>
                  </a:ext>
                </a:extLst>
              </a:tr>
              <a:tr h="370840">
                <a:tc>
                  <a:txBody>
                    <a:bodyPr/>
                    <a:lstStyle/>
                    <a:p>
                      <a:r>
                        <a:rPr lang="de-DE" dirty="0"/>
                        <a:t>Sozialleben</a:t>
                      </a:r>
                    </a:p>
                  </a:txBody>
                  <a:tcPr/>
                </a:tc>
                <a:extLst>
                  <a:ext uri="{0D108BD9-81ED-4DB2-BD59-A6C34878D82A}">
                    <a16:rowId xmlns:a16="http://schemas.microsoft.com/office/drawing/2014/main" val="3873073612"/>
                  </a:ext>
                </a:extLst>
              </a:tr>
              <a:tr h="370840">
                <a:tc>
                  <a:txBody>
                    <a:bodyPr/>
                    <a:lstStyle/>
                    <a:p>
                      <a:r>
                        <a:rPr lang="de-DE" dirty="0"/>
                        <a:t>Freizeit</a:t>
                      </a:r>
                    </a:p>
                  </a:txBody>
                  <a:tcPr/>
                </a:tc>
                <a:extLst>
                  <a:ext uri="{0D108BD9-81ED-4DB2-BD59-A6C34878D82A}">
                    <a16:rowId xmlns:a16="http://schemas.microsoft.com/office/drawing/2014/main" val="2911973095"/>
                  </a:ext>
                </a:extLst>
              </a:tr>
              <a:tr h="370840">
                <a:tc>
                  <a:txBody>
                    <a:bodyPr/>
                    <a:lstStyle/>
                    <a:p>
                      <a:r>
                        <a:rPr lang="de-DE" dirty="0"/>
                        <a:t>Wohnen</a:t>
                      </a:r>
                    </a:p>
                  </a:txBody>
                  <a:tcPr/>
                </a:tc>
                <a:extLst>
                  <a:ext uri="{0D108BD9-81ED-4DB2-BD59-A6C34878D82A}">
                    <a16:rowId xmlns:a16="http://schemas.microsoft.com/office/drawing/2014/main" val="3077470564"/>
                  </a:ext>
                </a:extLst>
              </a:tr>
            </a:tbl>
          </a:graphicData>
        </a:graphic>
      </p:graphicFrame>
      <p:cxnSp>
        <p:nvCxnSpPr>
          <p:cNvPr id="10" name="Gerade Verbindung mit Pfeil 9">
            <a:extLst>
              <a:ext uri="{FF2B5EF4-FFF2-40B4-BE49-F238E27FC236}">
                <a16:creationId xmlns:a16="http://schemas.microsoft.com/office/drawing/2014/main" id="{2347C558-3121-B0C4-1AFB-30C31613E6A7}"/>
              </a:ext>
            </a:extLst>
          </p:cNvPr>
          <p:cNvCxnSpPr>
            <a:cxnSpLocks/>
          </p:cNvCxnSpPr>
          <p:nvPr/>
        </p:nvCxnSpPr>
        <p:spPr>
          <a:xfrm>
            <a:off x="3437536" y="2069432"/>
            <a:ext cx="955616" cy="2242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C30185B7-3619-2A17-95FF-431D86E43425}"/>
              </a:ext>
            </a:extLst>
          </p:cNvPr>
          <p:cNvCxnSpPr>
            <a:cxnSpLocks/>
          </p:cNvCxnSpPr>
          <p:nvPr/>
        </p:nvCxnSpPr>
        <p:spPr>
          <a:xfrm flipV="1">
            <a:off x="3451316" y="4435129"/>
            <a:ext cx="941836" cy="594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53E832D7-B38F-F998-B53C-930C79D17898}"/>
              </a:ext>
            </a:extLst>
          </p:cNvPr>
          <p:cNvCxnSpPr>
            <a:cxnSpLocks/>
          </p:cNvCxnSpPr>
          <p:nvPr/>
        </p:nvCxnSpPr>
        <p:spPr>
          <a:xfrm>
            <a:off x="3437536" y="3937562"/>
            <a:ext cx="928180" cy="434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73510AC8-D7C5-E0E8-E1C5-1594A2FD4327}"/>
              </a:ext>
            </a:extLst>
          </p:cNvPr>
          <p:cNvCxnSpPr>
            <a:cxnSpLocks/>
          </p:cNvCxnSpPr>
          <p:nvPr/>
        </p:nvCxnSpPr>
        <p:spPr>
          <a:xfrm flipV="1">
            <a:off x="8310591" y="3657600"/>
            <a:ext cx="587432" cy="654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E85644B3-5A63-7841-1F4A-5BF5F0237B9F}"/>
              </a:ext>
            </a:extLst>
          </p:cNvPr>
          <p:cNvCxnSpPr>
            <a:cxnSpLocks/>
          </p:cNvCxnSpPr>
          <p:nvPr/>
        </p:nvCxnSpPr>
        <p:spPr>
          <a:xfrm>
            <a:off x="8320896" y="4311623"/>
            <a:ext cx="577127" cy="60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545495DC-70E9-C835-83A2-ABC82F417CC9}"/>
              </a:ext>
            </a:extLst>
          </p:cNvPr>
          <p:cNvCxnSpPr>
            <a:cxnSpLocks/>
          </p:cNvCxnSpPr>
          <p:nvPr/>
        </p:nvCxnSpPr>
        <p:spPr>
          <a:xfrm flipV="1">
            <a:off x="8310591" y="3993795"/>
            <a:ext cx="587432" cy="300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8C55B498-6867-273B-7EA5-4841D2F6C60D}"/>
              </a:ext>
            </a:extLst>
          </p:cNvPr>
          <p:cNvCxnSpPr>
            <a:cxnSpLocks/>
          </p:cNvCxnSpPr>
          <p:nvPr/>
        </p:nvCxnSpPr>
        <p:spPr>
          <a:xfrm>
            <a:off x="3437536" y="3520729"/>
            <a:ext cx="928180" cy="851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52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157FD-23BF-AF04-9255-0C59892642E7}"/>
              </a:ext>
            </a:extLst>
          </p:cNvPr>
          <p:cNvSpPr>
            <a:spLocks noGrp="1"/>
          </p:cNvSpPr>
          <p:nvPr>
            <p:ph type="title"/>
          </p:nvPr>
        </p:nvSpPr>
        <p:spPr/>
        <p:txBody>
          <a:bodyPr/>
          <a:lstStyle/>
          <a:p>
            <a:endParaRPr lang="de-DE"/>
          </a:p>
        </p:txBody>
      </p:sp>
      <p:pic>
        <p:nvPicPr>
          <p:cNvPr id="5" name="Grafik 4">
            <a:extLst>
              <a:ext uri="{FF2B5EF4-FFF2-40B4-BE49-F238E27FC236}">
                <a16:creationId xmlns:a16="http://schemas.microsoft.com/office/drawing/2014/main" id="{FA622ECC-D8D6-7E41-227E-36654E9927A5}"/>
              </a:ext>
            </a:extLst>
          </p:cNvPr>
          <p:cNvPicPr>
            <a:picLocks noChangeAspect="1"/>
          </p:cNvPicPr>
          <p:nvPr/>
        </p:nvPicPr>
        <p:blipFill>
          <a:blip r:embed="rId3"/>
          <a:stretch>
            <a:fillRect/>
          </a:stretch>
        </p:blipFill>
        <p:spPr>
          <a:xfrm>
            <a:off x="838200" y="150727"/>
            <a:ext cx="10059804" cy="6011114"/>
          </a:xfrm>
          <a:prstGeom prst="rect">
            <a:avLst/>
          </a:prstGeom>
        </p:spPr>
      </p:pic>
      <p:sp>
        <p:nvSpPr>
          <p:cNvPr id="4" name="Textfeld 3">
            <a:extLst>
              <a:ext uri="{FF2B5EF4-FFF2-40B4-BE49-F238E27FC236}">
                <a16:creationId xmlns:a16="http://schemas.microsoft.com/office/drawing/2014/main" id="{E77F35F2-276F-6FDA-33C1-D574F2230FC0}"/>
              </a:ext>
            </a:extLst>
          </p:cNvPr>
          <p:cNvSpPr txBox="1"/>
          <p:nvPr/>
        </p:nvSpPr>
        <p:spPr>
          <a:xfrm>
            <a:off x="838200" y="6211669"/>
            <a:ext cx="8582526" cy="646331"/>
          </a:xfrm>
          <a:prstGeom prst="rect">
            <a:avLst/>
          </a:prstGeom>
          <a:noFill/>
        </p:spPr>
        <p:txBody>
          <a:bodyPr wrap="square" rtlCol="0">
            <a:spAutoFit/>
          </a:bodyPr>
          <a:lstStyle/>
          <a:p>
            <a:r>
              <a:rPr lang="de-DE" b="1" dirty="0"/>
              <a:t>S3 Leitlinie Psychosoziale Therapien bei schweren psychischen Erkrankungen </a:t>
            </a:r>
            <a:r>
              <a:rPr lang="de-DE" dirty="0"/>
              <a:t>(DGPPN, AWMF Leitlinienregister)</a:t>
            </a:r>
          </a:p>
        </p:txBody>
      </p:sp>
    </p:spTree>
    <p:extLst>
      <p:ext uri="{BB962C8B-B14F-4D97-AF65-F5344CB8AC3E}">
        <p14:creationId xmlns:p14="http://schemas.microsoft.com/office/powerpoint/2010/main" val="129019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52715-7389-D75D-7C34-922C534DE980}"/>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F0825AA1-3B67-55A0-29D8-1E1DFCC88721}"/>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5" name="Textfeld 4">
            <a:extLst>
              <a:ext uri="{FF2B5EF4-FFF2-40B4-BE49-F238E27FC236}">
                <a16:creationId xmlns:a16="http://schemas.microsoft.com/office/drawing/2014/main" id="{F9C60419-B713-1AAF-52B3-EA646C6DD83B}"/>
              </a:ext>
            </a:extLst>
          </p:cNvPr>
          <p:cNvSpPr txBox="1"/>
          <p:nvPr/>
        </p:nvSpPr>
        <p:spPr>
          <a:xfrm>
            <a:off x="334691" y="1775719"/>
            <a:ext cx="5541176" cy="4228273"/>
          </a:xfrm>
          <a:prstGeom prst="rect">
            <a:avLst/>
          </a:prstGeom>
          <a:noFill/>
          <a:ln>
            <a:solidFill>
              <a:schemeClr val="accent1"/>
            </a:solidFill>
          </a:ln>
        </p:spPr>
        <p:txBody>
          <a:bodyPr wrap="square" rtlCol="0">
            <a:spAutoFit/>
          </a:bodyPr>
          <a:lstStyle/>
          <a:p>
            <a:pPr marR="0" lvl="0" algn="l" defTabSz="914400" rtl="0" eaLnBrk="1" fontAlgn="auto" latinLnBrk="0" hangingPunct="1">
              <a:lnSpc>
                <a:spcPct val="110000"/>
              </a:lnSpc>
              <a:spcBef>
                <a:spcPts val="1000"/>
              </a:spcBef>
              <a:spcAft>
                <a:spcPts val="0"/>
              </a:spcAft>
              <a:buClrTx/>
              <a:buSzTx/>
              <a:tabLst/>
              <a:defRPr/>
            </a:pP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Rahmenbedingungen der ambulanten Psychotherapie, Hürden: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0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Therapieplatzsuche, lange Wartezeiten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0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Feste, regelmäßige Termine (kein Ausfallhonorar)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0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Nicht aufsuchend, Pat. muss in die Praxis kommen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0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Begrenzte Anzahl an Kassensitzen, ggf. nicht wohnortnah</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0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Begrenzte Behandlungskontingente</a:t>
            </a:r>
          </a:p>
        </p:txBody>
      </p:sp>
      <p:sp>
        <p:nvSpPr>
          <p:cNvPr id="4" name="Titel 1">
            <a:extLst>
              <a:ext uri="{FF2B5EF4-FFF2-40B4-BE49-F238E27FC236}">
                <a16:creationId xmlns:a16="http://schemas.microsoft.com/office/drawing/2014/main" id="{652796BD-6ADE-E10D-9940-C895F32AB1F0}"/>
              </a:ext>
            </a:extLst>
          </p:cNvPr>
          <p:cNvSpPr>
            <a:spLocks noGrp="1"/>
          </p:cNvSpPr>
          <p:nvPr>
            <p:ph type="title"/>
          </p:nvPr>
        </p:nvSpPr>
        <p:spPr>
          <a:xfrm>
            <a:off x="978156" y="209302"/>
            <a:ext cx="10652370" cy="990600"/>
          </a:xfrm>
        </p:spPr>
        <p:txBody>
          <a:bodyPr>
            <a:normAutofit fontScale="90000"/>
          </a:bodyPr>
          <a:lstStyle/>
          <a:p>
            <a:r>
              <a:rPr lang="de-DE" dirty="0">
                <a:solidFill>
                  <a:schemeClr val="tx1">
                    <a:lumMod val="75000"/>
                  </a:schemeClr>
                </a:solidFill>
                <a:latin typeface="Arial" panose="020B0604020202020204" pitchFamily="34" charset="0"/>
                <a:cs typeface="Arial" panose="020B0604020202020204" pitchFamily="34" charset="0"/>
              </a:rPr>
              <a:t>Hürden: Rahmenbedingungen ambulanter Psychotherapie </a:t>
            </a:r>
          </a:p>
        </p:txBody>
      </p:sp>
      <p:sp>
        <p:nvSpPr>
          <p:cNvPr id="2" name="Textfeld 1">
            <a:extLst>
              <a:ext uri="{FF2B5EF4-FFF2-40B4-BE49-F238E27FC236}">
                <a16:creationId xmlns:a16="http://schemas.microsoft.com/office/drawing/2014/main" id="{BF9EC73A-22A9-7382-105C-7D2247E22073}"/>
              </a:ext>
            </a:extLst>
          </p:cNvPr>
          <p:cNvSpPr txBox="1"/>
          <p:nvPr/>
        </p:nvSpPr>
        <p:spPr>
          <a:xfrm>
            <a:off x="6810877" y="2503681"/>
            <a:ext cx="5046432" cy="268541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de-DE"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Erfordern folgende Fähigkeiten: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Widerstands- und Durchhaltefähigkeit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Planung und Strukturierung von Aufgaben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Anpassung an Regeln und Routinen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Mobilität und Verkehrsfähigkeit</a:t>
            </a:r>
            <a:endParaRPr lang="de-DE" dirty="0"/>
          </a:p>
        </p:txBody>
      </p:sp>
      <p:sp>
        <p:nvSpPr>
          <p:cNvPr id="6" name="Gewitterblitz 5">
            <a:extLst>
              <a:ext uri="{FF2B5EF4-FFF2-40B4-BE49-F238E27FC236}">
                <a16:creationId xmlns:a16="http://schemas.microsoft.com/office/drawing/2014/main" id="{7A96250E-8025-F45B-4FC5-05C6CC9338B6}"/>
              </a:ext>
            </a:extLst>
          </p:cNvPr>
          <p:cNvSpPr/>
          <p:nvPr/>
        </p:nvSpPr>
        <p:spPr>
          <a:xfrm>
            <a:off x="5958696" y="3260851"/>
            <a:ext cx="714877" cy="1171074"/>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271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F4C8-DE56-C954-6B3D-A5905C6F4535}"/>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98826F5E-AE63-B575-1936-2E54EA769FEC}"/>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4" name="Titel 1">
            <a:extLst>
              <a:ext uri="{FF2B5EF4-FFF2-40B4-BE49-F238E27FC236}">
                <a16:creationId xmlns:a16="http://schemas.microsoft.com/office/drawing/2014/main" id="{653A35E6-B313-DEB4-7A6D-E6D77C51DF75}"/>
              </a:ext>
            </a:extLst>
          </p:cNvPr>
          <p:cNvSpPr>
            <a:spLocks noGrp="1"/>
          </p:cNvSpPr>
          <p:nvPr>
            <p:ph type="title"/>
          </p:nvPr>
        </p:nvSpPr>
        <p:spPr>
          <a:xfrm>
            <a:off x="689810" y="190432"/>
            <a:ext cx="12593053" cy="990600"/>
          </a:xfrm>
        </p:spPr>
        <p:txBody>
          <a:bodyPr>
            <a:normAutofit/>
          </a:bodyPr>
          <a:lstStyle/>
          <a:p>
            <a:r>
              <a:rPr lang="de-DE" dirty="0">
                <a:solidFill>
                  <a:schemeClr val="tx1">
                    <a:lumMod val="75000"/>
                  </a:schemeClr>
                </a:solidFill>
                <a:latin typeface="Arial" panose="020B0604020202020204" pitchFamily="34" charset="0"/>
                <a:cs typeface="Arial" panose="020B0604020202020204" pitchFamily="34" charset="0"/>
              </a:rPr>
              <a:t>Ambulante Versorgung von SMI Patient*innen</a:t>
            </a:r>
          </a:p>
        </p:txBody>
      </p:sp>
      <p:sp>
        <p:nvSpPr>
          <p:cNvPr id="6" name="Textfeld 5">
            <a:extLst>
              <a:ext uri="{FF2B5EF4-FFF2-40B4-BE49-F238E27FC236}">
                <a16:creationId xmlns:a16="http://schemas.microsoft.com/office/drawing/2014/main" id="{3827A654-AC03-A689-50E0-750278D3B1B5}"/>
              </a:ext>
            </a:extLst>
          </p:cNvPr>
          <p:cNvSpPr txBox="1"/>
          <p:nvPr/>
        </p:nvSpPr>
        <p:spPr>
          <a:xfrm>
            <a:off x="261550" y="1937783"/>
            <a:ext cx="7636454" cy="4555093"/>
          </a:xfrm>
          <a:prstGeom prst="rect">
            <a:avLst/>
          </a:prstGeom>
          <a:noFill/>
        </p:spPr>
        <p:txBody>
          <a:bodyPr wrap="square">
            <a:spAutoFit/>
          </a:bodyPr>
          <a:lstStyle/>
          <a:p>
            <a:pPr marL="342900" indent="-342900">
              <a:spcAft>
                <a:spcPts val="1200"/>
              </a:spcAft>
              <a:buFont typeface="Arial" panose="020B0604020202020204" pitchFamily="34" charset="0"/>
              <a:buChar char="•"/>
            </a:pPr>
            <a:r>
              <a:rPr lang="de-DE" sz="2400" b="1" dirty="0">
                <a:latin typeface="Arial" panose="020B0604020202020204" pitchFamily="34" charset="0"/>
                <a:cs typeface="Arial" panose="020B0604020202020204" pitchFamily="34" charset="0"/>
              </a:rPr>
              <a:t>IPL: Integrierte Psychotherapeutische Leistung in der Eingliederungshilfe </a:t>
            </a:r>
            <a:r>
              <a:rPr lang="de-DE" sz="2400" dirty="0">
                <a:latin typeface="Arial" panose="020B0604020202020204" pitchFamily="34" charset="0"/>
                <a:cs typeface="Arial" panose="020B0604020202020204" pitchFamily="34" charset="0"/>
              </a:rPr>
              <a:t>(Einsatz von psychotherapeutischen Methoden zur Stärkung der Teilhabe)</a:t>
            </a:r>
          </a:p>
          <a:p>
            <a:pPr marL="342900" indent="-342900">
              <a:spcAft>
                <a:spcPts val="1200"/>
              </a:spcAft>
              <a:buFont typeface="Arial" panose="020B0604020202020204" pitchFamily="34" charset="0"/>
              <a:buChar char="•"/>
            </a:pPr>
            <a:r>
              <a:rPr lang="de-DE" sz="2400" b="1" dirty="0">
                <a:latin typeface="Arial" panose="020B0604020202020204" pitchFamily="34" charset="0"/>
                <a:cs typeface="Arial" panose="020B0604020202020204" pitchFamily="34" charset="0"/>
              </a:rPr>
              <a:t>stationsäquivalenten Behandlung </a:t>
            </a:r>
            <a:r>
              <a:rPr lang="de-DE" sz="2400" dirty="0">
                <a:latin typeface="Arial" panose="020B0604020202020204" pitchFamily="34" charset="0"/>
                <a:cs typeface="Arial" panose="020B0604020202020204" pitchFamily="34" charset="0"/>
              </a:rPr>
              <a:t>(</a:t>
            </a:r>
            <a:r>
              <a:rPr lang="de-DE" sz="2400" dirty="0" err="1">
                <a:latin typeface="Arial" panose="020B0604020202020204" pitchFamily="34" charset="0"/>
                <a:cs typeface="Arial" panose="020B0604020202020204" pitchFamily="34" charset="0"/>
              </a:rPr>
              <a:t>StäB</a:t>
            </a:r>
            <a:r>
              <a:rPr lang="de-DE" sz="2400" dirty="0">
                <a:latin typeface="Arial" panose="020B0604020202020204" pitchFamily="34" charset="0"/>
                <a:cs typeface="Arial" panose="020B0604020202020204" pitchFamily="34" charset="0"/>
              </a:rPr>
              <a:t>) </a:t>
            </a:r>
          </a:p>
          <a:p>
            <a:pPr marL="342900" indent="-342900">
              <a:spcAft>
                <a:spcPts val="1200"/>
              </a:spcAft>
              <a:buFont typeface="Arial" panose="020B0604020202020204" pitchFamily="34" charset="0"/>
              <a:buChar char="•"/>
            </a:pPr>
            <a:r>
              <a:rPr lang="de-DE" sz="2400" b="1" dirty="0">
                <a:latin typeface="Arial" panose="020B0604020202020204" pitchFamily="34" charset="0"/>
                <a:cs typeface="Arial" panose="020B0604020202020204" pitchFamily="34" charset="0"/>
              </a:rPr>
              <a:t>Psychiatrische Institutsambulanz</a:t>
            </a:r>
          </a:p>
          <a:p>
            <a:pPr marL="800100" lvl="1" indent="-342900">
              <a:spcAft>
                <a:spcPts val="1200"/>
              </a:spcAft>
              <a:buFont typeface="Arial" panose="020B0604020202020204" pitchFamily="34" charset="0"/>
              <a:buChar char="•"/>
            </a:pPr>
            <a:r>
              <a:rPr lang="de-DE" sz="2400" dirty="0">
                <a:latin typeface="Arial" panose="020B0604020202020204" pitchFamily="34" charset="0"/>
                <a:cs typeface="Arial" panose="020B0604020202020204" pitchFamily="34" charset="0"/>
              </a:rPr>
              <a:t>für „nicht Wartezimmer-fähige“ Patient*innen zur Verhinderung einer stationären Aufnahme</a:t>
            </a:r>
          </a:p>
          <a:p>
            <a:pPr marL="342900" indent="-342900">
              <a:spcAft>
                <a:spcPts val="1200"/>
              </a:spcAft>
              <a:buFont typeface="Arial" panose="020B0604020202020204" pitchFamily="34" charset="0"/>
              <a:buChar char="•"/>
            </a:pPr>
            <a:r>
              <a:rPr lang="de-DE" sz="2400" b="1" dirty="0">
                <a:solidFill>
                  <a:schemeClr val="bg2">
                    <a:lumMod val="75000"/>
                  </a:schemeClr>
                </a:solidFill>
                <a:latin typeface="Arial" panose="020B0604020202020204" pitchFamily="34" charset="0"/>
                <a:cs typeface="Arial" panose="020B0604020202020204" pitchFamily="34" charset="0"/>
              </a:rPr>
              <a:t>Komplexversorgung</a:t>
            </a:r>
            <a:r>
              <a:rPr lang="de-DE" sz="2400" dirty="0">
                <a:solidFill>
                  <a:schemeClr val="bg2">
                    <a:lumMod val="75000"/>
                  </a:schemeClr>
                </a:solidFill>
                <a:latin typeface="Arial" panose="020B0604020202020204" pitchFamily="34" charset="0"/>
                <a:cs typeface="Arial" panose="020B0604020202020204" pitchFamily="34" charset="0"/>
              </a:rPr>
              <a:t> nach der </a:t>
            </a:r>
            <a:r>
              <a:rPr lang="de-DE" sz="2400" dirty="0" err="1">
                <a:solidFill>
                  <a:schemeClr val="bg2">
                    <a:lumMod val="75000"/>
                  </a:schemeClr>
                </a:solidFill>
                <a:latin typeface="Arial" panose="020B0604020202020204" pitchFamily="34" charset="0"/>
                <a:cs typeface="Arial" panose="020B0604020202020204" pitchFamily="34" charset="0"/>
              </a:rPr>
              <a:t>KSVPsych</a:t>
            </a:r>
            <a:r>
              <a:rPr lang="de-DE" sz="2400" dirty="0">
                <a:solidFill>
                  <a:schemeClr val="bg2">
                    <a:lumMod val="75000"/>
                  </a:schemeClr>
                </a:solidFill>
                <a:latin typeface="Arial" panose="020B0604020202020204" pitchFamily="34" charset="0"/>
                <a:cs typeface="Arial" panose="020B0604020202020204" pitchFamily="34" charset="0"/>
              </a:rPr>
              <a:t>-Richtlinie</a:t>
            </a:r>
          </a:p>
          <a:p>
            <a:pPr marL="342900" indent="-342900">
              <a:spcAft>
                <a:spcPts val="1200"/>
              </a:spcAft>
              <a:buFont typeface="Arial" panose="020B0604020202020204" pitchFamily="34" charset="0"/>
              <a:buChar char="•"/>
            </a:pPr>
            <a:r>
              <a:rPr lang="de-DE" sz="2400" b="1" dirty="0">
                <a:solidFill>
                  <a:schemeClr val="bg2">
                    <a:lumMod val="75000"/>
                  </a:schemeClr>
                </a:solidFill>
                <a:latin typeface="Arial" panose="020B0604020202020204" pitchFamily="34" charset="0"/>
                <a:cs typeface="Arial" panose="020B0604020202020204" pitchFamily="34" charset="0"/>
              </a:rPr>
              <a:t>Ermächtigung</a:t>
            </a:r>
            <a:r>
              <a:rPr lang="de-DE" sz="2400" dirty="0">
                <a:solidFill>
                  <a:schemeClr val="bg2">
                    <a:lumMod val="75000"/>
                  </a:schemeClr>
                </a:solidFill>
                <a:latin typeface="Arial" panose="020B0604020202020204" pitchFamily="34" charset="0"/>
                <a:cs typeface="Arial" panose="020B0604020202020204" pitchFamily="34" charset="0"/>
              </a:rPr>
              <a:t> nach § 31 Abs. 1 Satz 3</a:t>
            </a:r>
          </a:p>
        </p:txBody>
      </p:sp>
      <p:sp>
        <p:nvSpPr>
          <p:cNvPr id="7" name="Textfeld 6">
            <a:extLst>
              <a:ext uri="{FF2B5EF4-FFF2-40B4-BE49-F238E27FC236}">
                <a16:creationId xmlns:a16="http://schemas.microsoft.com/office/drawing/2014/main" id="{D88763B1-953F-2AE0-51F2-D19DEC02CC84}"/>
              </a:ext>
            </a:extLst>
          </p:cNvPr>
          <p:cNvSpPr txBox="1"/>
          <p:nvPr/>
        </p:nvSpPr>
        <p:spPr>
          <a:xfrm>
            <a:off x="8758989" y="3292317"/>
            <a:ext cx="3834064" cy="2677656"/>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1200"/>
              </a:spcAft>
              <a:buClrTx/>
              <a:buSzTx/>
              <a:tabLst/>
              <a:defRPr/>
            </a:pPr>
            <a:r>
              <a:rPr kumimoji="0" lang="de-DE" sz="24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Keine RL-Psychotherapie!    </a:t>
            </a:r>
            <a:r>
              <a:rPr lang="de-DE" sz="2400" dirty="0">
                <a:solidFill>
                  <a:srgbClr val="7F7F7F"/>
                </a:solidFill>
                <a:latin typeface="Arial" panose="020B0604020202020204" pitchFamily="34" charset="0"/>
                <a:cs typeface="Arial" panose="020B0604020202020204" pitchFamily="34" charset="0"/>
              </a:rPr>
              <a:t>(</a:t>
            </a:r>
            <a:r>
              <a:rPr kumimoji="0" lang="de-DE" sz="24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bzgl. Qualifikation, Dauer, Frequenz, Inhalte, </a:t>
            </a:r>
            <a:r>
              <a:rPr kumimoji="0" lang="de-DE" sz="2400" b="0" i="0" u="none" strike="noStrike" kern="1200" cap="none" spc="0" normalizeH="0" baseline="0" noProof="0" dirty="0" err="1">
                <a:ln>
                  <a:noFill/>
                </a:ln>
                <a:solidFill>
                  <a:srgbClr val="7F7F7F"/>
                </a:solidFill>
                <a:effectLst/>
                <a:uLnTx/>
                <a:uFillTx/>
                <a:latin typeface="Arial" panose="020B0604020202020204" pitchFamily="34" charset="0"/>
                <a:ea typeface="+mn-ea"/>
                <a:cs typeface="Arial" panose="020B0604020202020204" pitchFamily="34" charset="0"/>
              </a:rPr>
              <a:t>Behandlerkontinuität</a:t>
            </a:r>
            <a:r>
              <a:rPr kumimoji="0" lang="de-DE" sz="24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 …) </a:t>
            </a:r>
          </a:p>
        </p:txBody>
      </p:sp>
      <p:sp>
        <p:nvSpPr>
          <p:cNvPr id="8" name="Geschweifte Klammer rechts 7">
            <a:extLst>
              <a:ext uri="{FF2B5EF4-FFF2-40B4-BE49-F238E27FC236}">
                <a16:creationId xmlns:a16="http://schemas.microsoft.com/office/drawing/2014/main" id="{0FA2F86E-339C-9A1B-6D32-3FE8716BA3A8}"/>
              </a:ext>
            </a:extLst>
          </p:cNvPr>
          <p:cNvSpPr/>
          <p:nvPr/>
        </p:nvSpPr>
        <p:spPr>
          <a:xfrm>
            <a:off x="7125739" y="1937783"/>
            <a:ext cx="1812757" cy="35092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Ellipse 8">
            <a:extLst>
              <a:ext uri="{FF2B5EF4-FFF2-40B4-BE49-F238E27FC236}">
                <a16:creationId xmlns:a16="http://schemas.microsoft.com/office/drawing/2014/main" id="{124BEF85-D0BA-7E47-783B-EFEE960D0B4E}"/>
              </a:ext>
            </a:extLst>
          </p:cNvPr>
          <p:cNvSpPr/>
          <p:nvPr/>
        </p:nvSpPr>
        <p:spPr>
          <a:xfrm>
            <a:off x="0" y="5215467"/>
            <a:ext cx="8328496" cy="1538861"/>
          </a:xfrm>
          <a:prstGeom prst="ellipse">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76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A42B8-3B4C-0B94-204B-92D0D4BF38AA}"/>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76284A80-EE0F-842F-FCB9-9C25E01AB2B1}"/>
              </a:ext>
            </a:extLst>
          </p:cNvPr>
          <p:cNvSpPr>
            <a:spLocks noGrp="1"/>
          </p:cNvSpPr>
          <p:nvPr>
            <p:ph type="dt" sz="half" idx="10"/>
          </p:nvPr>
        </p:nvSpPr>
        <p:spPr/>
        <p:txBody>
          <a:bodyPr/>
          <a:lstStyle/>
          <a:p>
            <a:pPr>
              <a:defRPr/>
            </a:pPr>
            <a:fld id="{1AC82A84-7E97-405B-9461-2ED559FFC349}" type="datetime1">
              <a:rPr lang="de-DE">
                <a:solidFill>
                  <a:srgbClr val="FFFFFF"/>
                </a:solidFill>
                <a:latin typeface="Calibri"/>
              </a:rPr>
              <a:pPr>
                <a:defRPr/>
              </a:pPr>
              <a:t>04.06.2026</a:t>
            </a:fld>
            <a:endParaRPr lang="en-US" dirty="0">
              <a:solidFill>
                <a:srgbClr val="FFFFFF"/>
              </a:solidFill>
              <a:latin typeface="Calibri"/>
            </a:endParaRPr>
          </a:p>
        </p:txBody>
      </p:sp>
      <p:sp>
        <p:nvSpPr>
          <p:cNvPr id="5" name="Textfeld 4">
            <a:extLst>
              <a:ext uri="{FF2B5EF4-FFF2-40B4-BE49-F238E27FC236}">
                <a16:creationId xmlns:a16="http://schemas.microsoft.com/office/drawing/2014/main" id="{E75820B2-60CA-6700-8386-BAC9F3AEFC46}"/>
              </a:ext>
            </a:extLst>
          </p:cNvPr>
          <p:cNvSpPr txBox="1"/>
          <p:nvPr/>
        </p:nvSpPr>
        <p:spPr>
          <a:xfrm>
            <a:off x="1130968" y="1511769"/>
            <a:ext cx="9930063" cy="4981107"/>
          </a:xfrm>
          <a:prstGeom prst="rect">
            <a:avLst/>
          </a:prstGeom>
          <a:noFill/>
        </p:spPr>
        <p:txBody>
          <a:bodyPr wrap="square" rtlCol="0">
            <a:spAutoFit/>
          </a:bodyPr>
          <a:lstStyle/>
          <a:p>
            <a:pPr marL="228600" lvl="0" indent="-228600">
              <a:lnSpc>
                <a:spcPct val="110000"/>
              </a:lnSpc>
              <a:spcBef>
                <a:spcPts val="1000"/>
              </a:spcBef>
              <a:spcAft>
                <a:spcPts val="1200"/>
              </a:spcAft>
              <a:buFont typeface="Arial" panose="020B0604020202020204" pitchFamily="34" charset="0"/>
              <a:buChar char="•"/>
              <a:defRPr/>
            </a:pP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Hürden in der </a:t>
            </a:r>
            <a:r>
              <a:rPr kumimoji="0" lang="de-DE"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KSV-</a:t>
            </a:r>
            <a:r>
              <a:rPr kumimoji="0" lang="de-DE" sz="24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Psych</a:t>
            </a:r>
            <a:r>
              <a:rPr kumimoji="0" lang="de-DE"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RL </a:t>
            </a: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zur Komplexversorgung abbauen</a:t>
            </a:r>
          </a:p>
          <a:p>
            <a:pPr marL="914400" lvl="1" indent="-457200">
              <a:lnSpc>
                <a:spcPct val="110000"/>
              </a:lnSpc>
              <a:spcBef>
                <a:spcPts val="1000"/>
              </a:spcBef>
              <a:spcAft>
                <a:spcPts val="1200"/>
              </a:spcAft>
              <a:buFont typeface="Wingdings" panose="05000000000000000000" pitchFamily="2" charset="2"/>
              <a:buChar char="ü"/>
              <a:defRPr/>
            </a:pPr>
            <a:r>
              <a:rPr kumimoji="0" lang="de-DE" sz="20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Auch Psychotherapeut*innen mit halben Sitz können Bezugstherapeut*innen sein</a:t>
            </a:r>
          </a:p>
          <a:p>
            <a:pPr marL="914400" lvl="1" indent="-457200">
              <a:lnSpc>
                <a:spcPct val="110000"/>
              </a:lnSpc>
              <a:spcBef>
                <a:spcPts val="1000"/>
              </a:spcBef>
              <a:spcAft>
                <a:spcPts val="1200"/>
              </a:spcAft>
              <a:buFont typeface="Wingdings" panose="05000000000000000000" pitchFamily="2" charset="2"/>
              <a:buChar char="ü"/>
              <a:defRPr/>
            </a:pPr>
            <a:r>
              <a:rPr lang="de-DE" sz="2000" dirty="0">
                <a:solidFill>
                  <a:prstClr val="black">
                    <a:lumMod val="65000"/>
                    <a:lumOff val="35000"/>
                  </a:prstClr>
                </a:solidFill>
                <a:latin typeface="Arial" panose="020B0604020202020204" pitchFamily="34" charset="0"/>
                <a:cs typeface="Arial" panose="020B0604020202020204" pitchFamily="34" charset="0"/>
              </a:rPr>
              <a:t>Auch bei somatischen Komorbiditäten können psycholog. Psychotherapeut*innen Bezugstherapeut*innen sein</a:t>
            </a:r>
            <a:endParaRPr kumimoji="0" lang="de-DE" sz="20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indent="-228600">
              <a:lnSpc>
                <a:spcPct val="110000"/>
              </a:lnSpc>
              <a:spcBef>
                <a:spcPts val="1000"/>
              </a:spcBef>
              <a:spcAft>
                <a:spcPts val="1200"/>
              </a:spcAft>
              <a:buFont typeface="Arial" panose="020B0604020202020204" pitchFamily="34" charset="0"/>
              <a:buChar char="•"/>
              <a:defRPr/>
            </a:pP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Komplexversorgung schwer psychisch kranker Kinder und Jugendlicher </a:t>
            </a:r>
            <a:r>
              <a:rPr kumimoji="0" lang="de-DE"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(KJ-</a:t>
            </a:r>
            <a:r>
              <a:rPr kumimoji="0" lang="de-DE" sz="24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KSVPsych</a:t>
            </a:r>
            <a:r>
              <a:rPr kumimoji="0" lang="de-DE"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-RL)</a:t>
            </a: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Start 1. April 2025</a:t>
            </a:r>
          </a:p>
          <a:p>
            <a:pPr marL="228600" indent="-228600">
              <a:lnSpc>
                <a:spcPct val="110000"/>
              </a:lnSpc>
              <a:spcBef>
                <a:spcPts val="1000"/>
              </a:spcBef>
              <a:spcAft>
                <a:spcPts val="1200"/>
              </a:spcAft>
              <a:buFont typeface="Arial" panose="020B0604020202020204" pitchFamily="34" charset="0"/>
              <a:buChar char="•"/>
              <a:defRPr/>
            </a:pP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Neuer </a:t>
            </a:r>
            <a:r>
              <a:rPr kumimoji="0" lang="de-DE"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Ermächtigungstatbestand nach § 31 Abs. 1 Satz 3 Ärzte-ZV </a:t>
            </a:r>
            <a:r>
              <a:rPr kumimoji="0" lang="de-DE" sz="24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zur Verbesserung der Versorgung von Patient*innen mit schweren psychischen Erkrankungen (Erwachsene &amp; Kinder)</a:t>
            </a:r>
          </a:p>
        </p:txBody>
      </p:sp>
      <p:sp>
        <p:nvSpPr>
          <p:cNvPr id="4" name="Titel 1">
            <a:extLst>
              <a:ext uri="{FF2B5EF4-FFF2-40B4-BE49-F238E27FC236}">
                <a16:creationId xmlns:a16="http://schemas.microsoft.com/office/drawing/2014/main" id="{3F7EADC1-F5E5-ECA1-A46D-8D1C724E5BDF}"/>
              </a:ext>
            </a:extLst>
          </p:cNvPr>
          <p:cNvSpPr>
            <a:spLocks noGrp="1"/>
          </p:cNvSpPr>
          <p:nvPr>
            <p:ph type="title"/>
          </p:nvPr>
        </p:nvSpPr>
        <p:spPr>
          <a:xfrm>
            <a:off x="312821" y="280436"/>
            <a:ext cx="11566358" cy="990600"/>
          </a:xfrm>
        </p:spPr>
        <p:txBody>
          <a:bodyPr>
            <a:normAutofit/>
          </a:bodyPr>
          <a:lstStyle/>
          <a:p>
            <a:r>
              <a:rPr lang="de-DE" sz="2700" dirty="0">
                <a:solidFill>
                  <a:schemeClr val="tx1">
                    <a:lumMod val="75000"/>
                  </a:schemeClr>
                </a:solidFill>
                <a:latin typeface="Arial" panose="020B0604020202020204" pitchFamily="34" charset="0"/>
                <a:cs typeface="Arial" panose="020B0604020202020204" pitchFamily="34" charset="0"/>
              </a:rPr>
              <a:t>Erfolgreicher Einsatz der Kammern &amp; Verbände für SMI Patient*innen</a:t>
            </a:r>
          </a:p>
        </p:txBody>
      </p:sp>
    </p:spTree>
    <p:extLst>
      <p:ext uri="{BB962C8B-B14F-4D97-AF65-F5344CB8AC3E}">
        <p14:creationId xmlns:p14="http://schemas.microsoft.com/office/powerpoint/2010/main" val="368103213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olienlayout im Kammerdesign Stand Oktober 2013">
  <a:themeElements>
    <a:clrScheme name="Benutzerdefiniert 26">
      <a:dk1>
        <a:srgbClr val="7F7F7F"/>
      </a:dk1>
      <a:lt1>
        <a:sysClr val="window" lastClr="FFFFFF"/>
      </a:lt1>
      <a:dk2>
        <a:srgbClr val="FFFFFF"/>
      </a:dk2>
      <a:lt2>
        <a:srgbClr val="7F7F7F"/>
      </a:lt2>
      <a:accent1>
        <a:srgbClr val="C00000"/>
      </a:accent1>
      <a:accent2>
        <a:srgbClr val="6C6C6C"/>
      </a:accent2>
      <a:accent3>
        <a:srgbClr val="B2B2B2"/>
      </a:accent3>
      <a:accent4>
        <a:srgbClr val="FF7F7F"/>
      </a:accent4>
      <a:accent5>
        <a:srgbClr val="7BA79D"/>
      </a:accent5>
      <a:accent6>
        <a:srgbClr val="968C8C"/>
      </a:accent6>
      <a:hlink>
        <a:srgbClr val="7BA79D"/>
      </a:hlink>
      <a:folHlink>
        <a:srgbClr val="C00000"/>
      </a:folHlink>
    </a:clrScheme>
    <a:fontScheme name="Zusammengesetzt">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2372</Words>
  <Application>Microsoft Office PowerPoint</Application>
  <PresentationFormat>Breitbild</PresentationFormat>
  <Paragraphs>225</Paragraphs>
  <Slides>16</Slides>
  <Notes>15</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16</vt:i4>
      </vt:variant>
    </vt:vector>
  </HeadingPairs>
  <TitlesOfParts>
    <vt:vector size="25" baseType="lpstr">
      <vt:lpstr>Aptos</vt:lpstr>
      <vt:lpstr>Aptos Display</vt:lpstr>
      <vt:lpstr>Arial</vt:lpstr>
      <vt:lpstr>Calibri</vt:lpstr>
      <vt:lpstr>DejaVu Sans</vt:lpstr>
      <vt:lpstr>Wingdings</vt:lpstr>
      <vt:lpstr>Wingdings 2</vt:lpstr>
      <vt:lpstr>Office</vt:lpstr>
      <vt:lpstr>Folienlayout im Kammerdesign Stand Oktober 2013</vt:lpstr>
      <vt:lpstr>Psychotherapie bei SMI Patient*innen:  Die Perspektive der Psychotherapeutenkammer Berlin  03.06.2026  Dr. Lea Gutz Vizepräsidentin der Psychotherapeutenkammer Berlin</vt:lpstr>
      <vt:lpstr>Psychotherapeutenkammer Berlin</vt:lpstr>
      <vt:lpstr>Aufgaben der Kammer</vt:lpstr>
      <vt:lpstr>Komplexe Behandlungsbedarfe von SMI Patient*innen</vt:lpstr>
      <vt:lpstr>Komplexe Behandlungsbedarfe von SMI Patient*innen</vt:lpstr>
      <vt:lpstr>PowerPoint-Präsentation</vt:lpstr>
      <vt:lpstr>Hürden: Rahmenbedingungen ambulanter Psychotherapie </vt:lpstr>
      <vt:lpstr>Ambulante Versorgung von SMI Patient*innen</vt:lpstr>
      <vt:lpstr>Erfolgreicher Einsatz der Kammern &amp; Verbände für SMI Patient*innen</vt:lpstr>
      <vt:lpstr>Neuer Ermächtigungstatbestand nach § 31 Abs. 1 Satz 3 Ärzte-ZV</vt:lpstr>
      <vt:lpstr>Neuer Ermächtigungstatbestand nach § 31 Abs. 1 Satz 3 Ärzte-ZV</vt:lpstr>
      <vt:lpstr>Psychotherapie in Gefahr? Das GKV-Beitragsstabilisierungsgesetz</vt:lpstr>
      <vt:lpstr>Einsatz der Psychotherapeutenkammern</vt:lpstr>
      <vt:lpstr>Infos &amp; Links zu Petitionen zu Honorarkürzungen</vt:lpstr>
      <vt:lpstr>Wen Sie kontaktieren können: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 Gutz</dc:creator>
  <cp:lastModifiedBy>Karin-Maria Hoffmann</cp:lastModifiedBy>
  <cp:revision>23</cp:revision>
  <dcterms:created xsi:type="dcterms:W3CDTF">2026-05-25T15:29:36Z</dcterms:created>
  <dcterms:modified xsi:type="dcterms:W3CDTF">2026-06-04T07:51:19Z</dcterms:modified>
</cp:coreProperties>
</file>