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B48D1-1A3F-E95B-B0A1-E1BD143349B3}" v="34" dt="2024-06-16T19:32:26.399"/>
    <p1510:client id="{83A0B098-E400-F11A-CC8C-1C8766C2533E}" v="1479" dt="2024-06-16T19:13:43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FC83-A5FA-41E3-8862-1CC056F3AF2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1939F-9A79-4804-8F23-58A183D24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7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43933" cy="6840538"/>
          </a:xfrm>
          <a:prstGeom prst="rect">
            <a:avLst/>
          </a:prstGeom>
          <a:solidFill>
            <a:srgbClr val="005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7FFE-EE3E-479F-AE13-5A3EF3F12DC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A281-C82D-47EB-9948-DF722E81FB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B247-3F6D-47F9-ACC0-E504788EB84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9A5A-20D5-4925-A393-3B700841ABD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983B-F204-4521-A419-A3A30CF9E53F}" type="datetimeFigureOut">
              <a:rPr lang="de-DE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23.06.2025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FCDA-58AF-4C2D-8058-9F051F3F430E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5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365D7-5155-42AD-B72E-ABE783B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C3B4D-594C-433C-8C60-21D66A7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2B762-1C2F-4256-87C3-E9B736DE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F10-27A8-4AC7-8686-62D0E0099C2C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AE1B3-A3B6-4467-8639-D3970C1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CD10C5-1419-4210-B7DE-C7067F59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E93C-F648-4EEB-9207-2B214150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04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D0D70-A43E-4D2F-9ABA-C956B670903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053DB-3C44-4F76-BE7D-A3F33908A72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43933" cy="6840538"/>
          </a:xfrm>
          <a:prstGeom prst="rect">
            <a:avLst/>
          </a:prstGeom>
          <a:solidFill>
            <a:srgbClr val="005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030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18" y="360363"/>
            <a:ext cx="291464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de.pinterest.com%2Fherbsttrompete%2Fbrandenburg%2F&amp;psig=AOvVaw1A8ei4m_is1j45cn0GZN92&amp;ust=1749287037791000&amp;source=images&amp;cd=vfe&amp;opi=89978449&amp;ved=0CAkQtaYDahcKEwjgxayXuNyNAxUAAAAAHQAAAAAQBw" TargetMode="External"/><Relationship Id="rId2" Type="http://schemas.openxmlformats.org/officeDocument/2006/relationships/hyperlink" Target="https://upload.wikimedia.org/wikipedia/commons/thumb/0/00/Brandenburg_UM.svg/330px-Brandenburg_UM.svg.p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5872" y="722643"/>
            <a:ext cx="11713467" cy="18528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kumimoji="1" lang="de-DE" altLang="de-DE" sz="3200" b="1" dirty="0">
                <a:solidFill>
                  <a:schemeClr val="tx2"/>
                </a:solidFill>
                <a:latin typeface="Myriad Pro" panose="020B0503030403020204" pitchFamily="34" charset="0"/>
              </a:rPr>
              <a:t>Gemeindenahe psychiatrische Versorgung in der Uckermark - dünn besiedelt, aber gut vernetzt?</a:t>
            </a:r>
            <a:br>
              <a:rPr kumimoji="1" lang="de-DE" altLang="de-DE" sz="3200" b="1" dirty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kumimoji="1" lang="de-DE" altLang="de-DE" sz="2400" b="1" dirty="0">
                <a:solidFill>
                  <a:schemeClr val="tx2"/>
                </a:solidFill>
                <a:latin typeface="Myriad Pro" panose="020B0503030403020204" pitchFamily="34" charset="0"/>
              </a:rPr>
              <a:t>Die Situation aus der Sicht einer ländlichen Versorgungsklinik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08000" y="5353936"/>
            <a:ext cx="6079067" cy="104028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GB" altLang="de-DE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Dr.</a:t>
            </a:r>
            <a:r>
              <a:rPr lang="en-GB" altLang="de-DE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 med. Lorenz Gold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e-DE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Klinik für Psychiatrie,  Psychotherapie und </a:t>
            </a:r>
            <a:r>
              <a:rPr lang="en-GB" altLang="de-DE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Suchtmedizin</a:t>
            </a:r>
            <a:r>
              <a:rPr lang="en-GB" altLang="de-DE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e-DE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GLG </a:t>
            </a:r>
            <a:r>
              <a:rPr lang="en-GB" altLang="de-DE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Krankenhaus</a:t>
            </a:r>
            <a:r>
              <a:rPr lang="en-GB" altLang="de-DE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Angermünde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e-DE" sz="1000" dirty="0">
                <a:latin typeface="Myriad Pro" pitchFamily="34" charset="0"/>
              </a:rPr>
              <a:t>Rudolf-</a:t>
            </a:r>
            <a:r>
              <a:rPr lang="en-GB" altLang="de-DE" sz="1000" dirty="0" err="1">
                <a:latin typeface="Myriad Pro" pitchFamily="34" charset="0"/>
              </a:rPr>
              <a:t>Breitscheid</a:t>
            </a:r>
            <a:r>
              <a:rPr lang="en-GB" altLang="de-DE" sz="1000" dirty="0">
                <a:latin typeface="Myriad Pro" pitchFamily="34" charset="0"/>
              </a:rPr>
              <a:t>-</a:t>
            </a:r>
            <a:r>
              <a:rPr lang="en-GB" altLang="de-DE" sz="1000" dirty="0" err="1">
                <a:latin typeface="Myriad Pro" pitchFamily="34" charset="0"/>
              </a:rPr>
              <a:t>Straße</a:t>
            </a:r>
            <a:r>
              <a:rPr lang="en-GB" altLang="de-DE" sz="1000" dirty="0">
                <a:latin typeface="Myriad Pro" pitchFamily="34" charset="0"/>
              </a:rPr>
              <a:t> 37, 16278 Angermünde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e-DE" sz="1000" dirty="0" err="1">
                <a:latin typeface="Myriad Pro" pitchFamily="34" charset="0"/>
              </a:rPr>
              <a:t>Telefon</a:t>
            </a:r>
            <a:r>
              <a:rPr lang="en-GB" altLang="de-DE" sz="1000" dirty="0">
                <a:latin typeface="Myriad Pro" pitchFamily="34" charset="0"/>
              </a:rPr>
              <a:t>: 03331 271410, Fax: 03331 271399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808134" y="6156326"/>
            <a:ext cx="61446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>
                <a:solidFill>
                  <a:srgbClr val="FFFFFF"/>
                </a:solidFill>
                <a:latin typeface="Myriad Pro" pitchFamily="34" charset="0"/>
              </a:rPr>
              <a:t>30., 15:45 bis 17:15</a:t>
            </a:r>
          </a:p>
        </p:txBody>
      </p:sp>
      <p:pic>
        <p:nvPicPr>
          <p:cNvPr id="2053" name="Picture 6" descr="neubau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2800819"/>
            <a:ext cx="4102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KH-Front-12cm-300dpi-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190256"/>
            <a:ext cx="5759451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672064" y="2348880"/>
            <a:ext cx="38404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DE" dirty="0">
              <a:cs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36704" y="3164776"/>
            <a:ext cx="51358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de-DE" sz="2400" b="1" dirty="0">
                <a:solidFill>
                  <a:schemeClr val="tx2"/>
                </a:solidFill>
                <a:latin typeface="Myriad Pro" panose="020B0503030403020204" pitchFamily="34" charset="0"/>
              </a:rPr>
              <a:t>Tagung GUT VERNETZT 2025 </a:t>
            </a:r>
          </a:p>
          <a:p>
            <a:pPr algn="ctr"/>
            <a:endParaRPr kumimoji="1" lang="de-DE" sz="2400" b="1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algn="ctr"/>
            <a:r>
              <a:rPr kumimoji="1" lang="de-DE" b="1" dirty="0">
                <a:solidFill>
                  <a:schemeClr val="tx2"/>
                </a:solidFill>
                <a:latin typeface="Myriad Pro" panose="020B0503030403020204" pitchFamily="34" charset="0"/>
              </a:rPr>
              <a:t>04. Juni 2025, Berlin</a:t>
            </a:r>
          </a:p>
        </p:txBody>
      </p:sp>
    </p:spTree>
    <p:extLst>
      <p:ext uri="{BB962C8B-B14F-4D97-AF65-F5344CB8AC3E}">
        <p14:creationId xmlns:p14="http://schemas.microsoft.com/office/powerpoint/2010/main" val="4279757105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10D380DA-F0A6-41AA-882C-C0DB81045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32" y="17696"/>
            <a:ext cx="7724163" cy="6720022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E1FE35-E691-45E2-A458-7EC0343B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79" y="676171"/>
            <a:ext cx="3806729" cy="3072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Psychiatrische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Versorgung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Uckermark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err="1"/>
              <a:t>Strukturvoraussetzungen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4992E8-3904-4B88-839F-FF5315EBF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071" y="3181662"/>
            <a:ext cx="2914582" cy="307235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7E664A4-58F4-4699-AC43-2FB0E756A37D}"/>
              </a:ext>
            </a:extLst>
          </p:cNvPr>
          <p:cNvSpPr/>
          <p:nvPr/>
        </p:nvSpPr>
        <p:spPr>
          <a:xfrm>
            <a:off x="8194614" y="5147769"/>
            <a:ext cx="1684707" cy="1631950"/>
          </a:xfrm>
          <a:prstGeom prst="ellipse">
            <a:avLst/>
          </a:prstGeom>
          <a:solidFill>
            <a:schemeClr val="bg1">
              <a:alpha val="64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63 Betten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10 TK und PIA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1993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C4EE73-FB5A-4EFC-94BE-6137E96F5733}"/>
              </a:ext>
            </a:extLst>
          </p:cNvPr>
          <p:cNvSpPr/>
          <p:nvPr/>
        </p:nvSpPr>
        <p:spPr>
          <a:xfrm>
            <a:off x="10202614" y="4576712"/>
            <a:ext cx="1341620" cy="1364105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18 TK &amp; PIA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1995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932AB83-505C-4704-83F0-62D3191F10FB}"/>
              </a:ext>
            </a:extLst>
          </p:cNvPr>
          <p:cNvSpPr/>
          <p:nvPr/>
        </p:nvSpPr>
        <p:spPr>
          <a:xfrm>
            <a:off x="7587670" y="1954655"/>
            <a:ext cx="1341620" cy="1364105"/>
          </a:xfrm>
          <a:prstGeom prst="ellipse">
            <a:avLst/>
          </a:prstGeom>
          <a:solidFill>
            <a:schemeClr val="bg1">
              <a:alpha val="6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12 TK &amp; PIA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8950E49-9A78-4282-A754-4B6F7D1369DC}"/>
              </a:ext>
            </a:extLst>
          </p:cNvPr>
          <p:cNvSpPr/>
          <p:nvPr/>
        </p:nvSpPr>
        <p:spPr>
          <a:xfrm>
            <a:off x="5343391" y="4097859"/>
            <a:ext cx="1341620" cy="1364105"/>
          </a:xfrm>
          <a:prstGeom prst="ellipse">
            <a:avLst/>
          </a:prstGeom>
          <a:solidFill>
            <a:schemeClr val="bg1"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16 TK &amp; PIA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2014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5F6E923-9B98-4DC3-9099-E390EFA64CD6}"/>
              </a:ext>
            </a:extLst>
          </p:cNvPr>
          <p:cNvCxnSpPr/>
          <p:nvPr/>
        </p:nvCxnSpPr>
        <p:spPr>
          <a:xfrm flipV="1">
            <a:off x="6483350" y="3130550"/>
            <a:ext cx="1244600" cy="11239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A6934CC-C259-413E-9409-BF5DEA25C302}"/>
              </a:ext>
            </a:extLst>
          </p:cNvPr>
          <p:cNvCxnSpPr>
            <a:cxnSpLocks/>
          </p:cNvCxnSpPr>
          <p:nvPr/>
        </p:nvCxnSpPr>
        <p:spPr>
          <a:xfrm>
            <a:off x="6680091" y="5099551"/>
            <a:ext cx="1470330" cy="5905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43E94F2-2574-45CA-83BF-4422BA8DEB9F}"/>
              </a:ext>
            </a:extLst>
          </p:cNvPr>
          <p:cNvCxnSpPr>
            <a:cxnSpLocks/>
          </p:cNvCxnSpPr>
          <p:nvPr/>
        </p:nvCxnSpPr>
        <p:spPr>
          <a:xfrm flipH="1">
            <a:off x="9521739" y="5294641"/>
            <a:ext cx="1095461" cy="3896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974DA88-3DD0-44DD-A2A5-8338005073CE}"/>
              </a:ext>
            </a:extLst>
          </p:cNvPr>
          <p:cNvCxnSpPr>
            <a:cxnSpLocks/>
          </p:cNvCxnSpPr>
          <p:nvPr/>
        </p:nvCxnSpPr>
        <p:spPr>
          <a:xfrm flipH="1" flipV="1">
            <a:off x="8743950" y="3176567"/>
            <a:ext cx="1612900" cy="15812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8E90A9C-B957-4672-90D8-BD00944EC6BE}"/>
              </a:ext>
            </a:extLst>
          </p:cNvPr>
          <p:cNvSpPr/>
          <p:nvPr/>
        </p:nvSpPr>
        <p:spPr>
          <a:xfrm>
            <a:off x="6826250" y="3582781"/>
            <a:ext cx="558800" cy="285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40 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FC7365DD-C543-45D4-A508-3A40981C6F48}"/>
              </a:ext>
            </a:extLst>
          </p:cNvPr>
          <p:cNvSpPr/>
          <p:nvPr/>
        </p:nvSpPr>
        <p:spPr>
          <a:xfrm>
            <a:off x="7061926" y="5223190"/>
            <a:ext cx="558800" cy="285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50 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441476B-2C20-4F76-8566-C75FF334DA4A}"/>
              </a:ext>
            </a:extLst>
          </p:cNvPr>
          <p:cNvSpPr/>
          <p:nvPr/>
        </p:nvSpPr>
        <p:spPr>
          <a:xfrm>
            <a:off x="9757018" y="5371539"/>
            <a:ext cx="558800" cy="285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25 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1B049E5-994A-4A27-836C-2136F105FFE9}"/>
              </a:ext>
            </a:extLst>
          </p:cNvPr>
          <p:cNvSpPr/>
          <p:nvPr/>
        </p:nvSpPr>
        <p:spPr>
          <a:xfrm>
            <a:off x="9257788" y="3869765"/>
            <a:ext cx="558800" cy="285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40 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0054AFD-3010-4ACB-B1EA-A05C00F1BF1A}"/>
              </a:ext>
            </a:extLst>
          </p:cNvPr>
          <p:cNvSpPr/>
          <p:nvPr/>
        </p:nvSpPr>
        <p:spPr>
          <a:xfrm>
            <a:off x="4644928" y="5258764"/>
            <a:ext cx="866982" cy="900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1NÄ</a:t>
            </a:r>
          </a:p>
          <a:p>
            <a:pPr algn="ctr"/>
            <a:r>
              <a:rPr lang="de-DE" dirty="0"/>
              <a:t>8 PT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546888D-AA72-4F53-A56D-81C5A73A94FF}"/>
              </a:ext>
            </a:extLst>
          </p:cNvPr>
          <p:cNvSpPr/>
          <p:nvPr/>
        </p:nvSpPr>
        <p:spPr>
          <a:xfrm>
            <a:off x="7797945" y="5760632"/>
            <a:ext cx="866982" cy="900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1Psy (80)</a:t>
            </a:r>
          </a:p>
          <a:p>
            <a:pPr algn="ctr"/>
            <a:r>
              <a:rPr lang="de-DE" dirty="0"/>
              <a:t>9 PT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627EA21-64A4-4A6C-8D82-5E1508D67AFC}"/>
              </a:ext>
            </a:extLst>
          </p:cNvPr>
          <p:cNvSpPr/>
          <p:nvPr/>
        </p:nvSpPr>
        <p:spPr>
          <a:xfrm>
            <a:off x="10833125" y="5529924"/>
            <a:ext cx="1176915" cy="115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1NÄ (70)</a:t>
            </a:r>
          </a:p>
          <a:p>
            <a:pPr algn="ctr"/>
            <a:r>
              <a:rPr lang="de-DE" dirty="0"/>
              <a:t>1 Psy</a:t>
            </a:r>
          </a:p>
          <a:p>
            <a:pPr algn="ctr"/>
            <a:r>
              <a:rPr lang="de-DE" dirty="0"/>
              <a:t>6 PT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78B0C37-BDC5-4F5E-9AC9-AE2AC0C817DB}"/>
              </a:ext>
            </a:extLst>
          </p:cNvPr>
          <p:cNvSpPr/>
          <p:nvPr/>
        </p:nvSpPr>
        <p:spPr>
          <a:xfrm>
            <a:off x="6680091" y="2052618"/>
            <a:ext cx="1157496" cy="112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1NÄ</a:t>
            </a:r>
          </a:p>
          <a:p>
            <a:pPr algn="ctr"/>
            <a:r>
              <a:rPr lang="de-DE" dirty="0"/>
              <a:t>1 Psy</a:t>
            </a:r>
          </a:p>
          <a:p>
            <a:pPr algn="ctr"/>
            <a:r>
              <a:rPr lang="de-DE" dirty="0"/>
              <a:t>8 PT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D73F9F2-5D17-4270-AC37-7CAFC2711358}"/>
              </a:ext>
            </a:extLst>
          </p:cNvPr>
          <p:cNvSpPr/>
          <p:nvPr/>
        </p:nvSpPr>
        <p:spPr>
          <a:xfrm>
            <a:off x="8500733" y="4377941"/>
            <a:ext cx="866982" cy="90073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SpDi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C0177D3-3AD5-45AE-892B-D7015AB3FAC0}"/>
              </a:ext>
            </a:extLst>
          </p:cNvPr>
          <p:cNvSpPr/>
          <p:nvPr/>
        </p:nvSpPr>
        <p:spPr>
          <a:xfrm>
            <a:off x="8630613" y="2208634"/>
            <a:ext cx="866982" cy="90073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SpDi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683292D-AC8D-46BC-8AA7-AB75E2B69E45}"/>
              </a:ext>
            </a:extLst>
          </p:cNvPr>
          <p:cNvSpPr/>
          <p:nvPr/>
        </p:nvSpPr>
        <p:spPr>
          <a:xfrm>
            <a:off x="11277691" y="4439421"/>
            <a:ext cx="866982" cy="90073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SpDi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526348B-8DD0-4F96-87D5-27975D7878DA}"/>
              </a:ext>
            </a:extLst>
          </p:cNvPr>
          <p:cNvSpPr/>
          <p:nvPr/>
        </p:nvSpPr>
        <p:spPr>
          <a:xfrm>
            <a:off x="4684309" y="4224929"/>
            <a:ext cx="866982" cy="90073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SpDi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AB51DA7-D09A-4DA7-A7EA-0C605274F945}"/>
              </a:ext>
            </a:extLst>
          </p:cNvPr>
          <p:cNvSpPr/>
          <p:nvPr/>
        </p:nvSpPr>
        <p:spPr>
          <a:xfrm>
            <a:off x="10383715" y="4177610"/>
            <a:ext cx="866982" cy="5514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APP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D5FE9499-DD43-47CE-A494-A982B6857A26}"/>
              </a:ext>
            </a:extLst>
          </p:cNvPr>
          <p:cNvSpPr/>
          <p:nvPr/>
        </p:nvSpPr>
        <p:spPr>
          <a:xfrm>
            <a:off x="5586297" y="5223190"/>
            <a:ext cx="866982" cy="5514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APP</a:t>
            </a: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B7B3C7CF-2465-4107-8659-79509D5BC63F}"/>
              </a:ext>
            </a:extLst>
          </p:cNvPr>
          <p:cNvSpPr/>
          <p:nvPr/>
        </p:nvSpPr>
        <p:spPr>
          <a:xfrm>
            <a:off x="9324854" y="6167978"/>
            <a:ext cx="866982" cy="5514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APP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B6975348-E121-475F-9573-C70C194826C0}"/>
              </a:ext>
            </a:extLst>
          </p:cNvPr>
          <p:cNvSpPr/>
          <p:nvPr/>
        </p:nvSpPr>
        <p:spPr>
          <a:xfrm>
            <a:off x="7442190" y="1602566"/>
            <a:ext cx="866982" cy="5514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APP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431F122D-5B9E-4482-8E7B-1FBB0528E492}"/>
              </a:ext>
            </a:extLst>
          </p:cNvPr>
          <p:cNvSpPr/>
          <p:nvPr/>
        </p:nvSpPr>
        <p:spPr>
          <a:xfrm>
            <a:off x="7796415" y="5175798"/>
            <a:ext cx="776403" cy="4671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Ergo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A7C46B1-0494-459D-9A80-349BEAF739FC}"/>
              </a:ext>
            </a:extLst>
          </p:cNvPr>
          <p:cNvSpPr/>
          <p:nvPr/>
        </p:nvSpPr>
        <p:spPr>
          <a:xfrm>
            <a:off x="9640004" y="4809193"/>
            <a:ext cx="776403" cy="4671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Ergo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6030B04-919A-4CE7-AB63-EDEED3A6977C}"/>
              </a:ext>
            </a:extLst>
          </p:cNvPr>
          <p:cNvSpPr/>
          <p:nvPr/>
        </p:nvSpPr>
        <p:spPr>
          <a:xfrm>
            <a:off x="7812407" y="3161414"/>
            <a:ext cx="776403" cy="4671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Ergo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A1B56FF-4A76-44C9-9E88-9B9E6CEAB0EC}"/>
              </a:ext>
            </a:extLst>
          </p:cNvPr>
          <p:cNvSpPr/>
          <p:nvPr/>
        </p:nvSpPr>
        <p:spPr>
          <a:xfrm>
            <a:off x="6451949" y="4466895"/>
            <a:ext cx="776403" cy="4671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Ergo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C102213-9C34-470A-BD88-0D4E47C121F6}"/>
              </a:ext>
            </a:extLst>
          </p:cNvPr>
          <p:cNvSpPr txBox="1"/>
          <p:nvPr/>
        </p:nvSpPr>
        <p:spPr>
          <a:xfrm>
            <a:off x="4332532" y="541021"/>
            <a:ext cx="2105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Was fehlt?</a:t>
            </a:r>
          </a:p>
          <a:p>
            <a:r>
              <a:rPr lang="de-DE" sz="2000" dirty="0"/>
              <a:t>Soziotherapie</a:t>
            </a:r>
          </a:p>
          <a:p>
            <a:r>
              <a:rPr lang="de-DE" sz="2000" dirty="0" err="1"/>
              <a:t>StäB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0CD203-F832-4F60-BB7F-6823799E13F6}"/>
              </a:ext>
            </a:extLst>
          </p:cNvPr>
          <p:cNvSpPr txBox="1"/>
          <p:nvPr/>
        </p:nvSpPr>
        <p:spPr>
          <a:xfrm>
            <a:off x="739631" y="6244646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~ 120000 Einwohner</a:t>
            </a:r>
          </a:p>
        </p:txBody>
      </p:sp>
    </p:spTree>
    <p:extLst>
      <p:ext uri="{BB962C8B-B14F-4D97-AF65-F5344CB8AC3E}">
        <p14:creationId xmlns:p14="http://schemas.microsoft.com/office/powerpoint/2010/main" val="1405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4B83A-0B4C-4021-94D2-1D47E887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10"/>
            <a:ext cx="10515600" cy="1325563"/>
          </a:xfrm>
        </p:spPr>
        <p:txBody>
          <a:bodyPr/>
          <a:lstStyle/>
          <a:p>
            <a:r>
              <a:rPr lang="de-DE" sz="3600" b="1" dirty="0"/>
              <a:t>Wie funktioniert die Kooperation zwischen Klinik und ambulanten Strukturen aktuell?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C603F8-751D-4444-85F8-9B31F5E0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900"/>
            <a:ext cx="10515600" cy="4351338"/>
          </a:xfrm>
        </p:spPr>
        <p:txBody>
          <a:bodyPr/>
          <a:lstStyle/>
          <a:p>
            <a:r>
              <a:rPr lang="de-DE" dirty="0"/>
              <a:t>Feste Termine</a:t>
            </a:r>
          </a:p>
          <a:p>
            <a:pPr lvl="1"/>
            <a:r>
              <a:rPr lang="de-DE" dirty="0"/>
              <a:t>Qualitätszirkel 1x/Quartal (Klinik, niedergelassene </a:t>
            </a:r>
            <a:r>
              <a:rPr lang="de-DE" dirty="0" err="1"/>
              <a:t>Psych</a:t>
            </a:r>
            <a:r>
              <a:rPr lang="de-DE" dirty="0"/>
              <a:t> &amp; PT, </a:t>
            </a:r>
            <a:r>
              <a:rPr lang="de-DE" dirty="0" err="1"/>
              <a:t>HausärztInnen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PSAG</a:t>
            </a:r>
          </a:p>
          <a:p>
            <a:pPr lvl="1"/>
            <a:r>
              <a:rPr lang="de-DE" dirty="0" err="1"/>
              <a:t>SpDi</a:t>
            </a:r>
            <a:r>
              <a:rPr lang="de-DE" dirty="0"/>
              <a:t>-Treffen in der Klinik 2-monatlich (Klinik)</a:t>
            </a:r>
          </a:p>
          <a:p>
            <a:pPr lvl="2"/>
            <a:r>
              <a:rPr lang="de-DE" dirty="0"/>
              <a:t>Wöchentliche feste Besuche einer </a:t>
            </a:r>
            <a:r>
              <a:rPr lang="de-DE" dirty="0" err="1"/>
              <a:t>SpDi</a:t>
            </a:r>
            <a:r>
              <a:rPr lang="de-DE" dirty="0"/>
              <a:t>-Mitarbeiterin auf Akutstationen</a:t>
            </a:r>
          </a:p>
          <a:p>
            <a:pPr lvl="1"/>
            <a:r>
              <a:rPr lang="de-DE" dirty="0"/>
              <a:t>Demenz-Netzwerk</a:t>
            </a:r>
          </a:p>
          <a:p>
            <a:pPr lvl="1"/>
            <a:r>
              <a:rPr lang="de-DE" dirty="0"/>
              <a:t>Angermünder Psychiatrietag</a:t>
            </a:r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0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2BBC-E77C-4D21-A2E2-AE702EA5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40" y="570407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/>
              <a:t>Was funktioniert gut in der Kooperation zwischen Klinik und ambulanten Strukturen aktuell?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3293A7-E507-43B2-8A89-25ACCFEA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469"/>
            <a:ext cx="11086322" cy="4926563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Übersichtliche </a:t>
            </a:r>
            <a:r>
              <a:rPr lang="de-DE" dirty="0" err="1"/>
              <a:t>Behandlerlandschaft</a:t>
            </a:r>
            <a:endParaRPr lang="de-DE" dirty="0"/>
          </a:p>
          <a:p>
            <a:pPr lvl="1"/>
            <a:r>
              <a:rPr lang="de-DE" dirty="0"/>
              <a:t>Man kennt sich</a:t>
            </a:r>
          </a:p>
          <a:p>
            <a:pPr lvl="1"/>
            <a:r>
              <a:rPr lang="de-DE" dirty="0"/>
              <a:t>Niedrigschwellig telefonische Kontaktaufnahme und Absprachen</a:t>
            </a:r>
          </a:p>
          <a:p>
            <a:pPr lvl="2"/>
            <a:r>
              <a:rPr lang="de-DE" dirty="0"/>
              <a:t>Bei Einweisungen</a:t>
            </a:r>
          </a:p>
          <a:p>
            <a:pPr lvl="2"/>
            <a:r>
              <a:rPr lang="de-DE" dirty="0"/>
              <a:t>Übernahme in PIA-Behandlung</a:t>
            </a:r>
          </a:p>
          <a:p>
            <a:pPr lvl="2"/>
            <a:r>
              <a:rPr lang="de-DE" dirty="0"/>
              <a:t>Stat. Behandlung/ Entlassung</a:t>
            </a:r>
          </a:p>
          <a:p>
            <a:pPr lvl="2"/>
            <a:r>
              <a:rPr lang="de-DE" dirty="0"/>
              <a:t>Recht hohe Konstanz von Bezugspersonen/ Ansprechpartnern</a:t>
            </a:r>
          </a:p>
          <a:p>
            <a:endParaRPr lang="de-DE" dirty="0"/>
          </a:p>
          <a:p>
            <a:r>
              <a:rPr lang="de-DE" dirty="0"/>
              <a:t>Extrem gut und langjährig vernetzte SozialarbeiterInnen unserer Klinik</a:t>
            </a:r>
          </a:p>
          <a:p>
            <a:pPr lvl="1"/>
            <a:r>
              <a:rPr lang="de-DE" dirty="0"/>
              <a:t>Enge Zusammenarbeit vor allem mit Pflegediensten, Einrichtungen der Wiedereingliederungshilfe, </a:t>
            </a:r>
            <a:r>
              <a:rPr lang="de-DE" dirty="0" err="1"/>
              <a:t>SpDi</a:t>
            </a:r>
            <a:r>
              <a:rPr lang="de-DE" dirty="0"/>
              <a:t>, BetreuerInnen</a:t>
            </a:r>
          </a:p>
          <a:p>
            <a:pPr lvl="1"/>
            <a:r>
              <a:rPr lang="de-DE" dirty="0"/>
              <a:t>Übernehmen oft Koordinationsfunktionen</a:t>
            </a:r>
          </a:p>
          <a:p>
            <a:pPr lvl="1"/>
            <a:r>
              <a:rPr lang="de-DE" dirty="0"/>
              <a:t>Pflegedienste, die APP anbieten, kommen oft schon in die Klinik, um künftige </a:t>
            </a:r>
            <a:r>
              <a:rPr lang="de-DE" dirty="0" err="1"/>
              <a:t>PatientInnen</a:t>
            </a:r>
            <a:r>
              <a:rPr lang="de-DE" dirty="0"/>
              <a:t> kennenzulernen</a:t>
            </a:r>
          </a:p>
          <a:p>
            <a:pPr lvl="1"/>
            <a:endParaRPr lang="de-DE" dirty="0"/>
          </a:p>
          <a:p>
            <a:r>
              <a:rPr lang="de-DE" dirty="0"/>
              <a:t>Ambulante psychotherapeutische Versorgung der Uckermark in den letzten 10 Jahren deutlich verbessert</a:t>
            </a:r>
          </a:p>
          <a:p>
            <a:pPr lvl="1"/>
            <a:r>
              <a:rPr lang="de-DE" dirty="0"/>
              <a:t>Kürzere Wartezeiten auf Behandlungsplätze</a:t>
            </a:r>
          </a:p>
          <a:p>
            <a:pPr lvl="1"/>
            <a:r>
              <a:rPr lang="de-DE" dirty="0"/>
              <a:t>Auswirkungen auf Belegung stationärer PT-Betten – teils Umwandlung in TK-Plätze</a:t>
            </a:r>
          </a:p>
          <a:p>
            <a:pPr lvl="1"/>
            <a:endParaRPr lang="de-DE" dirty="0"/>
          </a:p>
          <a:p>
            <a:r>
              <a:rPr lang="de-DE" dirty="0"/>
              <a:t>Eigene Einrichtungen der Wiedereingliederungshilfe unserer Gesellschaft /unseres Trägers (Wohnstätte Criewen)</a:t>
            </a:r>
          </a:p>
          <a:p>
            <a:pPr lvl="1"/>
            <a:r>
              <a:rPr lang="de-DE" dirty="0"/>
              <a:t>Dadurch Vermittlung/ Probewohnen etc. gut möglich</a:t>
            </a:r>
          </a:p>
          <a:p>
            <a:pPr lvl="1"/>
            <a:r>
              <a:rPr lang="de-DE" dirty="0"/>
              <a:t>Langjährige Kooperation mit anderen Trägern/Einrichtungen der Wiedereingliederungshilfe (</a:t>
            </a:r>
            <a:r>
              <a:rPr lang="de-DE" dirty="0" err="1"/>
              <a:t>LiS</a:t>
            </a:r>
            <a:r>
              <a:rPr lang="de-DE" dirty="0"/>
              <a:t> </a:t>
            </a:r>
            <a:r>
              <a:rPr lang="de-DE" dirty="0" err="1"/>
              <a:t>Prowo</a:t>
            </a:r>
            <a:r>
              <a:rPr lang="de-DE" dirty="0"/>
              <a:t> u.a.)</a:t>
            </a:r>
          </a:p>
        </p:txBody>
      </p:sp>
    </p:spTree>
    <p:extLst>
      <p:ext uri="{BB962C8B-B14F-4D97-AF65-F5344CB8AC3E}">
        <p14:creationId xmlns:p14="http://schemas.microsoft.com/office/powerpoint/2010/main" val="40416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2BBC-E77C-4D21-A2E2-AE702EA5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16" y="60773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/>
              <a:t>Welche Probleme haben wir in der Kooperation zwischen Klinik und ambulanten Strukturen?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3293A7-E507-43B2-8A89-25ACCFEA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441370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Übersichtliche fachärztliche </a:t>
            </a:r>
            <a:r>
              <a:rPr lang="de-DE" dirty="0" err="1"/>
              <a:t>Behandlerlandschaft</a:t>
            </a:r>
            <a:endParaRPr lang="de-DE" dirty="0"/>
          </a:p>
          <a:p>
            <a:pPr lvl="1"/>
            <a:r>
              <a:rPr lang="de-DE" dirty="0"/>
              <a:t>Starke Überlastung des fachärztlichen Sektors</a:t>
            </a:r>
          </a:p>
          <a:p>
            <a:pPr lvl="2"/>
            <a:r>
              <a:rPr lang="de-DE" dirty="0"/>
              <a:t>Sehr hohe Patientenzahlen/</a:t>
            </a:r>
            <a:r>
              <a:rPr lang="de-DE" dirty="0" err="1"/>
              <a:t>BehandlerIn</a:t>
            </a:r>
            <a:endParaRPr lang="de-DE" dirty="0"/>
          </a:p>
          <a:p>
            <a:pPr lvl="2"/>
            <a:r>
              <a:rPr lang="de-DE" dirty="0"/>
              <a:t>3 der 6 FachärztInnen sind im Rentenalter, 2 der 6 FachärztInnen suchen seit längerem erfolglos NachfolgerInnen</a:t>
            </a:r>
          </a:p>
          <a:p>
            <a:pPr lvl="1"/>
            <a:r>
              <a:rPr lang="de-DE" dirty="0"/>
              <a:t>Schwierigkeiten, PatientInnen bei Entlassung neu in ambulante fachärztliche Behandlung zu bekommen</a:t>
            </a:r>
          </a:p>
          <a:p>
            <a:pPr lvl="2"/>
            <a:r>
              <a:rPr lang="de-DE" dirty="0"/>
              <a:t>Meist Übernahme in PIA bei dort ebenfalls begrenzten Kapazitäten</a:t>
            </a:r>
          </a:p>
          <a:p>
            <a:pPr lvl="2"/>
            <a:r>
              <a:rPr lang="de-DE" dirty="0"/>
              <a:t>Psychotherapeutische Mitbehandlung von </a:t>
            </a:r>
            <a:r>
              <a:rPr lang="de-DE" dirty="0" err="1"/>
              <a:t>PsychosepatientInnen</a:t>
            </a:r>
            <a:r>
              <a:rPr lang="de-DE" dirty="0"/>
              <a:t> aktuell oft in PIA</a:t>
            </a:r>
          </a:p>
          <a:p>
            <a:pPr lvl="2"/>
            <a:r>
              <a:rPr lang="de-DE" dirty="0"/>
              <a:t>Ausweitung unserer PIA-Kapazitäten in Schwedt</a:t>
            </a:r>
          </a:p>
          <a:p>
            <a:r>
              <a:rPr lang="de-DE" dirty="0"/>
              <a:t>Weite Wege und schlechte Infrastruktur im ländlichen Raum</a:t>
            </a:r>
          </a:p>
          <a:p>
            <a:pPr lvl="1"/>
            <a:r>
              <a:rPr lang="de-DE" dirty="0"/>
              <a:t>Einschränkungen der Mobilität schwer psychisch kranker Menschen, die auf Dörfern leben							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3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FD08-67C6-4545-BB52-8D8AA378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99" y="365125"/>
            <a:ext cx="9406812" cy="1325563"/>
          </a:xfrm>
        </p:spPr>
        <p:txBody>
          <a:bodyPr/>
          <a:lstStyle/>
          <a:p>
            <a:r>
              <a:rPr lang="de-DE" sz="3600" b="1" dirty="0"/>
              <a:t>Welche Fragen ergeben sich aus Kliniksicht</a:t>
            </a:r>
            <a:br>
              <a:rPr lang="de-DE" sz="3600" b="1" dirty="0"/>
            </a:br>
            <a:r>
              <a:rPr lang="de-DE" sz="3600" b="1" dirty="0"/>
              <a:t> an die Komplexbehandlung?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60D3B-1D4B-4C41-B76F-A450BA96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252"/>
            <a:ext cx="10515600" cy="4351338"/>
          </a:xfrm>
        </p:spPr>
        <p:txBody>
          <a:bodyPr/>
          <a:lstStyle/>
          <a:p>
            <a:r>
              <a:rPr lang="de-DE" sz="2800" dirty="0"/>
              <a:t>Stellt sich eine Entlastung von Koordinationsaufgaben ein?</a:t>
            </a:r>
          </a:p>
          <a:p>
            <a:r>
              <a:rPr lang="de-DE" sz="2800" dirty="0"/>
              <a:t>Kommt es wirklich zu einer Verbesserung der Versorgung neu hinzukommender PatientInnen, wenn die fachärztliche Versorgung der Uckermark das Nadelöhr bleibt?</a:t>
            </a:r>
          </a:p>
          <a:p>
            <a:pPr lvl="1"/>
            <a:r>
              <a:rPr lang="de-DE" sz="2400" dirty="0"/>
              <a:t>Eine Entlassung ohne fachärztliche Weiterbehandlungsmöglichkeit für schwer psychisch kranke Menschen, wird aktuell durch (auch vorübergehende) Übernahme in PIA-Behandlung verhindert. </a:t>
            </a:r>
          </a:p>
          <a:p>
            <a:r>
              <a:rPr lang="de-DE" sz="2800" dirty="0"/>
              <a:t>Welche Vorteile ergeben sich real für die PatientInnen?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9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729129" y="1356939"/>
            <a:ext cx="10769600" cy="10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</a:rPr>
              <a:t>Vielen Dank für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</a:rPr>
              <a:t>Ihre Aufmerksamkeit!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de-DE" altLang="de-DE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6868" name="Picture 3" descr="neubau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3124200"/>
            <a:ext cx="4102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KH-Front-12cm-300dpi-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429125"/>
            <a:ext cx="5759451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91623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Bildquellen Seite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>
                <a:hlinkClick r:id="rId2"/>
              </a:rPr>
              <a:t>https://upload.wikimedia.org/wikipedia/commons/thumb/0/00/Brandenburg_UM.svg/330px-Brandenburg_UM.svg.png</a:t>
            </a:r>
            <a:endParaRPr lang="de-DE" sz="1400" dirty="0"/>
          </a:p>
          <a:p>
            <a:r>
              <a:rPr lang="de-DE" sz="1400" dirty="0"/>
              <a:t>Quelle: </a:t>
            </a:r>
            <a:r>
              <a:rPr lang="de-DE" sz="1400" dirty="0">
                <a:hlinkClick r:id="rId3"/>
              </a:rPr>
              <a:t>https://www.google.com/url?sa=i&amp;url=https%3A%2F%2Fde.pinterest.com%2Fherbsttrompete%2Fbrandenburg%2F&amp;psig=AOvVaw1A8ei4m_is1j45cn0GZN92&amp;ust=1749287037791000&amp;source=images&amp;cd=vfe&amp;opi=89978449&amp;ved=0CAkQtaYDahcKEwjgxayXuNyNAxUAAAAAHQAAAAAQBw</a:t>
            </a:r>
            <a:endParaRPr lang="de-DE" sz="1400" dirty="0"/>
          </a:p>
          <a:p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661375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292B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Breitbild</PresentationFormat>
  <Paragraphs>104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Larissa-Design</vt:lpstr>
      <vt:lpstr>PowerPoint-Präsentation</vt:lpstr>
      <vt:lpstr>Psychiatrische Versorgung der Uckermark Strukturvoraussetzungen</vt:lpstr>
      <vt:lpstr>Wie funktioniert die Kooperation zwischen Klinik und ambulanten Strukturen aktuell?</vt:lpstr>
      <vt:lpstr>Was funktioniert gut in der Kooperation zwischen Klinik und ambulanten Strukturen aktuell?</vt:lpstr>
      <vt:lpstr>Welche Probleme haben wir in der Kooperation zwischen Klinik und ambulanten Strukturen?</vt:lpstr>
      <vt:lpstr>Welche Fragen ergeben sich aus Kliniksicht  an die Komplexbehandlung?</vt:lpstr>
      <vt:lpstr>PowerPoint-Präsentation</vt:lpstr>
      <vt:lpstr>Bildquellen Seite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 Hoffmann</dc:creator>
  <cp:lastModifiedBy>Karin-Maria Hoffmann</cp:lastModifiedBy>
  <cp:revision>1</cp:revision>
  <dcterms:modified xsi:type="dcterms:W3CDTF">2025-06-23T09:11:11Z</dcterms:modified>
</cp:coreProperties>
</file>